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8" r:id="rId15"/>
    <p:sldId id="274" r:id="rId16"/>
    <p:sldId id="279" r:id="rId17"/>
    <p:sldId id="272" r:id="rId18"/>
    <p:sldId id="271" r:id="rId19"/>
    <p:sldId id="273" r:id="rId20"/>
    <p:sldId id="276" r:id="rId21"/>
    <p:sldId id="275" r:id="rId22"/>
    <p:sldId id="27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8F827-56AA-471F-AD1F-18496533C18C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544DF-5EDE-4918-81C7-9B08A1AEE9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0899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5347B0-399F-14CA-55E4-500AC8091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AD6A732-4C1C-893F-4026-33E857994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451130-FB95-8F3F-9027-2276DAD1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5E69-709D-4246-B22F-3340A5841E0C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4D982F-FEFD-5527-6F22-5C416923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B37BAF-EDA3-2177-E77F-848F7012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836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F41B5-094C-F857-39AD-5C2FA2F1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20881C4-B969-0625-E83E-B057D7D42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3DC9AC-C568-02C1-AE42-AE08BE4B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29D68-BA77-486D-9199-7E83975A1095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1F804A-7ECB-0374-EBEE-46D9863A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FDEF06-BBF7-C10B-261E-F5B9E2FC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545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F7F83E-AB27-5135-6490-3E1473C1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8536A74-F22F-E08C-8AD5-9B7C8893E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04084F-24F9-9F33-DA34-D0C4D3B3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A79E-F1AC-4680-9B76-68721A04818B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7891C5F-A028-4A62-1371-09E840F4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9D9D70-9CA2-76C1-9C74-EB3AAA7A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95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A69B7A-F513-21B0-9BC3-32C065AB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B4F101-077B-CE57-845E-61E79DA9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337FD1-26AB-8A89-C64A-3F9C08B2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60C15-606A-49DB-A552-D263A1CE325C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BE3304-33F0-F5C4-3132-5589CE43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0D4D65-7D7B-46C6-00E1-8735877C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994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4C34CD-ABA3-4D29-98C9-F3E05C3C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C494D6-214C-CA09-5967-C5A4CFCB5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1B2C01-A0E8-D78A-8440-F6B22ECE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E9E30-7E57-4A81-80BC-B78B4DE5AAD7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D39517-54A4-D3F5-0E37-5231D7B3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0F4384-EB0E-4A60-1331-346CB254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843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209BE9-05C0-74C7-19B7-4F7B6777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2BB12B-4F8F-335D-9190-8768D5176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8F31443-B5A6-B98C-BB40-8AEDC6A5A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042D06-B421-4100-582B-E36B6D6E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2179-CC89-4D0B-AA69-F1BE383C9DB4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6FAC6C-D566-85BB-9F3B-DF27B502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0DA579-8215-EAEC-8E81-05358BAE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95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A1C3D3-DF20-DD27-3AFB-70DCB004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889BF74-F5BE-F80B-A371-9A996236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1F09A56-C1CB-6739-D97C-50F70BB59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F058575-1F41-11EF-4EE9-CCFAD139D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58496E-7AEC-2C88-6939-AB368950E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FEA32E-C05A-EFC2-8B58-5CF7EF790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97BE-8D91-4D6D-9A37-98382979CDAC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0E3728B-D520-0704-4409-C8C80D98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5D5E41B-3A30-A9CE-B6D2-BDD15D60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69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7E7F2F-C4F3-A82F-FAFD-464BD346E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C4BF0E4-B817-E306-1F17-B7BB84D9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FCF8F-A81A-4573-BA5D-1AF3175347CA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CB76401-BD03-5353-F8D8-D0A4C013C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9DD9F6-2B81-A5EC-A384-A75A5093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14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08EC113-DE50-0703-4C0C-C6288B76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7592-046A-45EF-BFC4-2B5133C31D2B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67B04C2-B027-C54F-47F3-4ADAB709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0AEC3C9-8C60-9610-74A5-3AB74D21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1489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B0DC02-9814-EEEC-B322-F6DAF342C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ACDF6E-D356-6E19-3BEC-B1259B3A3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D03465B-6A4D-071A-571F-8E584C0D4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E8C173-76C3-38DD-C70F-8780C52B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669D-7B73-46BA-9F93-B45A173815C5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A0F7B3-B798-93EC-ABDC-298B25A4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790C71-9206-853A-2A97-6F62C91C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39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904EFE-F8C7-A1CB-E6B9-FF5E82C2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60809A9-7242-D493-7B96-0C10A1653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E8EB7D-4D22-078D-B0F2-F23236B1C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D64325-4AEF-E831-ACDB-93DABC86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CCED4-5B10-45E0-A2F7-2C2683FB3DC1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DBD163-868D-1F46-40F4-51BD916E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318397-DAAA-1E27-A1B4-5B8A4D72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33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FC79ED-E301-121A-36C1-9F4B8694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12F071-33D3-8654-C480-61571C804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49D58EF-A65F-EA8F-A3AF-F819EB6C9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61B4-EC86-4E11-BE84-46F298B2202D}" type="datetime1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B55C71-1EC7-9934-11EC-3EE1ECD69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950109-62A9-E3A6-DD8D-F9CDE94B6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5526-28D1-45BC-8D8D-A51D883C43D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84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hyperlink" Target="https://pmc.ncbi.nlm.nih.gov/articles/PMC10692332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2A716-0408-3FF5-452A-755E78EC48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ja-JP" sz="4800" dirty="0"/>
              <a:t>Human Motion Analysis Based on Temporal Variations of Shape Subspaces</a:t>
            </a:r>
            <a:endParaRPr kumimoji="1" lang="ja-JP" altLang="en-US" sz="48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8F5056B-FB34-ABE5-772A-A3762509B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9858"/>
            <a:ext cx="9144000" cy="1655762"/>
          </a:xfrm>
        </p:spPr>
        <p:txBody>
          <a:bodyPr/>
          <a:lstStyle/>
          <a:p>
            <a:pPr algn="r"/>
            <a:r>
              <a:rPr kumimoji="1" lang="en-US" altLang="ja-JP" dirty="0"/>
              <a:t>M2 </a:t>
            </a:r>
            <a:r>
              <a:rPr kumimoji="1" lang="ja-JP" altLang="en-US" dirty="0"/>
              <a:t>須藤孝太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725318-D22B-B23B-104B-86C355DE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30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E8858-CCCC-3CD8-9EEC-DA409E0E3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BFF946-005F-F990-F821-52A94B0F362F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EB6780-0BAB-FB51-DB0D-EAD05E28967B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</a:p>
          <a:p>
            <a:endParaRPr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41F2207-D6C6-AB2A-7C0D-1831B2CE33B3}"/>
              </a:ext>
            </a:extLst>
          </p:cNvPr>
          <p:cNvGrpSpPr/>
          <p:nvPr/>
        </p:nvGrpSpPr>
        <p:grpSpPr>
          <a:xfrm>
            <a:off x="8073784" y="1653213"/>
            <a:ext cx="3412723" cy="2791449"/>
            <a:chOff x="7480452" y="705080"/>
            <a:chExt cx="3838462" cy="3283026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C05B6BD-C971-8E50-D468-5DAE80A6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2656" y="797040"/>
              <a:ext cx="3613533" cy="3060196"/>
            </a:xfrm>
            <a:prstGeom prst="rect">
              <a:avLst/>
            </a:prstGeom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09E2804-23B0-54FE-5432-6ED85EDF2279}"/>
                </a:ext>
              </a:extLst>
            </p:cNvPr>
            <p:cNvSpPr/>
            <p:nvPr/>
          </p:nvSpPr>
          <p:spPr>
            <a:xfrm>
              <a:off x="7480452" y="705080"/>
              <a:ext cx="881349" cy="328302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64D2E107-5616-48A5-BF28-86984845CDDF}"/>
                </a:ext>
              </a:extLst>
            </p:cNvPr>
            <p:cNvSpPr/>
            <p:nvPr/>
          </p:nvSpPr>
          <p:spPr>
            <a:xfrm>
              <a:off x="8240617" y="705080"/>
              <a:ext cx="881349" cy="328302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CFC3630-4DFB-0CF4-ED57-268E71C23631}"/>
                </a:ext>
              </a:extLst>
            </p:cNvPr>
            <p:cNvSpPr/>
            <p:nvPr/>
          </p:nvSpPr>
          <p:spPr>
            <a:xfrm>
              <a:off x="9648940" y="705080"/>
              <a:ext cx="881349" cy="328302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0D83DB44-21FD-BD6C-E6DF-12506B012F4E}"/>
                </a:ext>
              </a:extLst>
            </p:cNvPr>
            <p:cNvSpPr/>
            <p:nvPr/>
          </p:nvSpPr>
          <p:spPr>
            <a:xfrm>
              <a:off x="10437565" y="705080"/>
              <a:ext cx="881349" cy="328302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矢印: 下カーブ 19">
            <a:extLst>
              <a:ext uri="{FF2B5EF4-FFF2-40B4-BE49-F238E27FC236}">
                <a16:creationId xmlns:a16="http://schemas.microsoft.com/office/drawing/2014/main" id="{94B08CD1-1E74-E634-9D76-38A449D76E3B}"/>
              </a:ext>
            </a:extLst>
          </p:cNvPr>
          <p:cNvSpPr/>
          <p:nvPr/>
        </p:nvSpPr>
        <p:spPr>
          <a:xfrm rot="17310755" flipH="1">
            <a:off x="7359606" y="4534261"/>
            <a:ext cx="717420" cy="355673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8" dirty="0">
              <a:solidFill>
                <a:schemeClr val="tx1"/>
              </a:solidFill>
            </a:endParaRP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A5FB2FB-D48A-3E21-4521-515D137260B1}"/>
              </a:ext>
            </a:extLst>
          </p:cNvPr>
          <p:cNvGrpSpPr/>
          <p:nvPr/>
        </p:nvGrpSpPr>
        <p:grpSpPr>
          <a:xfrm rot="19503496">
            <a:off x="8089062" y="4762141"/>
            <a:ext cx="752864" cy="1121693"/>
            <a:chOff x="1143000" y="3429000"/>
            <a:chExt cx="1016000" cy="165523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2" name="二等辺三角形 21">
              <a:extLst>
                <a:ext uri="{FF2B5EF4-FFF2-40B4-BE49-F238E27FC236}">
                  <a16:creationId xmlns:a16="http://schemas.microsoft.com/office/drawing/2014/main" id="{B66320DC-004B-CED1-FA97-FE9EEE9CB6C5}"/>
                </a:ext>
              </a:extLst>
            </p:cNvPr>
            <p:cNvSpPr/>
            <p:nvPr/>
          </p:nvSpPr>
          <p:spPr>
            <a:xfrm rot="10800000">
              <a:off x="1143000" y="3543300"/>
              <a:ext cx="1016000" cy="154093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3" name="楕円 22">
              <a:extLst>
                <a:ext uri="{FF2B5EF4-FFF2-40B4-BE49-F238E27FC236}">
                  <a16:creationId xmlns:a16="http://schemas.microsoft.com/office/drawing/2014/main" id="{781AE5B7-4D5D-D6C6-F483-5B1EC2096E8F}"/>
                </a:ext>
              </a:extLst>
            </p:cNvPr>
            <p:cNvSpPr/>
            <p:nvPr/>
          </p:nvSpPr>
          <p:spPr>
            <a:xfrm>
              <a:off x="1143000" y="3429000"/>
              <a:ext cx="1016000" cy="2286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1A53B0EC-1807-CA6B-E2AA-0AB4E3AE3FDD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H="1" flipV="1">
            <a:off x="8232999" y="4990230"/>
            <a:ext cx="553716" cy="79250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04F5D36-7588-E955-8F45-090BE35DB49C}"/>
              </a:ext>
            </a:extLst>
          </p:cNvPr>
          <p:cNvCxnSpPr>
            <a:cxnSpLocks/>
            <a:stCxn id="22" idx="0"/>
            <a:endCxn id="23" idx="5"/>
          </p:cNvCxnSpPr>
          <p:nvPr/>
        </p:nvCxnSpPr>
        <p:spPr>
          <a:xfrm flipH="1" flipV="1">
            <a:off x="8438201" y="4819181"/>
            <a:ext cx="348514" cy="9635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A4EDA17-598E-1BAC-EC6D-97AD3FA408F1}"/>
              </a:ext>
            </a:extLst>
          </p:cNvPr>
          <p:cNvCxnSpPr>
            <a:cxnSpLocks/>
            <a:stCxn id="22" idx="0"/>
            <a:endCxn id="23" idx="3"/>
          </p:cNvCxnSpPr>
          <p:nvPr/>
        </p:nvCxnSpPr>
        <p:spPr>
          <a:xfrm flipH="1" flipV="1">
            <a:off x="8001810" y="5124084"/>
            <a:ext cx="784905" cy="65864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88E3AC51-F693-48A7-0E2C-9BD4EAE71DA4}"/>
              </a:ext>
            </a:extLst>
          </p:cNvPr>
          <p:cNvGrpSpPr/>
          <p:nvPr/>
        </p:nvGrpSpPr>
        <p:grpSpPr>
          <a:xfrm rot="2096504" flipH="1">
            <a:off x="8763219" y="4762142"/>
            <a:ext cx="752864" cy="1121693"/>
            <a:chOff x="1143000" y="3429000"/>
            <a:chExt cx="1016000" cy="165523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7" name="二等辺三角形 36">
              <a:extLst>
                <a:ext uri="{FF2B5EF4-FFF2-40B4-BE49-F238E27FC236}">
                  <a16:creationId xmlns:a16="http://schemas.microsoft.com/office/drawing/2014/main" id="{2C11A927-06CA-A917-9F13-D214F05F6997}"/>
                </a:ext>
              </a:extLst>
            </p:cNvPr>
            <p:cNvSpPr/>
            <p:nvPr/>
          </p:nvSpPr>
          <p:spPr>
            <a:xfrm rot="10800000">
              <a:off x="1143000" y="3543300"/>
              <a:ext cx="1016000" cy="154093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DBF5F590-3826-F241-4B38-E35819E2FC6B}"/>
                </a:ext>
              </a:extLst>
            </p:cNvPr>
            <p:cNvSpPr/>
            <p:nvPr/>
          </p:nvSpPr>
          <p:spPr>
            <a:xfrm>
              <a:off x="1143000" y="3429000"/>
              <a:ext cx="1016000" cy="2286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D20AEE37-963C-72C3-4554-1E2D35AFD1AE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8818431" y="4990231"/>
            <a:ext cx="553715" cy="79250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90C69955-1B2F-9972-8FF1-730DEBBCF7F2}"/>
              </a:ext>
            </a:extLst>
          </p:cNvPr>
          <p:cNvCxnSpPr>
            <a:cxnSpLocks/>
            <a:stCxn id="37" idx="0"/>
            <a:endCxn id="38" idx="5"/>
          </p:cNvCxnSpPr>
          <p:nvPr/>
        </p:nvCxnSpPr>
        <p:spPr>
          <a:xfrm flipV="1">
            <a:off x="8818430" y="4819182"/>
            <a:ext cx="348514" cy="96355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A6B010A-A66F-D33C-09A2-53B1E46BDE75}"/>
              </a:ext>
            </a:extLst>
          </p:cNvPr>
          <p:cNvCxnSpPr>
            <a:cxnSpLocks/>
            <a:stCxn id="37" idx="0"/>
            <a:endCxn id="38" idx="3"/>
          </p:cNvCxnSpPr>
          <p:nvPr/>
        </p:nvCxnSpPr>
        <p:spPr>
          <a:xfrm flipV="1">
            <a:off x="8818430" y="5124085"/>
            <a:ext cx="784905" cy="6586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矢印: 下カーブ 41">
            <a:extLst>
              <a:ext uri="{FF2B5EF4-FFF2-40B4-BE49-F238E27FC236}">
                <a16:creationId xmlns:a16="http://schemas.microsoft.com/office/drawing/2014/main" id="{D4BC1E59-389D-AA83-F6F1-FAAE4E02C163}"/>
              </a:ext>
            </a:extLst>
          </p:cNvPr>
          <p:cNvSpPr/>
          <p:nvPr/>
        </p:nvSpPr>
        <p:spPr>
          <a:xfrm rot="4470034">
            <a:off x="9512816" y="4555276"/>
            <a:ext cx="717420" cy="355673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8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4F0A3E6-C9E6-B564-6A83-1BC7031109E5}"/>
                  </a:ext>
                </a:extLst>
              </p:cNvPr>
              <p:cNvSpPr txBox="1"/>
              <p:nvPr/>
            </p:nvSpPr>
            <p:spPr>
              <a:xfrm>
                <a:off x="7239688" y="5117679"/>
                <a:ext cx="843393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𝒮</m:t>
                          </m:r>
                        </m:e>
                        <m:sub>
                          <m:r>
                            <a:rPr lang="en-US" altLang="ja-JP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14F0A3E6-C9E6-B564-6A83-1BC703110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88" y="5117679"/>
                <a:ext cx="843393" cy="39190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C73EF77-D4FD-76C5-1D14-AAA739A0C8AA}"/>
                  </a:ext>
                </a:extLst>
              </p:cNvPr>
              <p:cNvSpPr txBox="1"/>
              <p:nvPr/>
            </p:nvSpPr>
            <p:spPr>
              <a:xfrm>
                <a:off x="9521582" y="5103747"/>
                <a:ext cx="84339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𝒮</m:t>
                          </m:r>
                        </m:e>
                        <m:sub>
                          <m:r>
                            <a:rPr lang="en-US" altLang="ja-JP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CC73EF77-D4FD-76C5-1D14-AAA739A0C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582" y="5103747"/>
                <a:ext cx="843393" cy="39158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17D00F7-F68A-54E0-F8DC-04FEFE5B2760}"/>
              </a:ext>
            </a:extLst>
          </p:cNvPr>
          <p:cNvSpPr txBox="1"/>
          <p:nvPr/>
        </p:nvSpPr>
        <p:spPr>
          <a:xfrm>
            <a:off x="838200" y="2523405"/>
            <a:ext cx="61602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/>
              <a:t>Key points are divided into right and left sides (central points such as the back and chest are included in both)</a:t>
            </a:r>
          </a:p>
          <a:p>
            <a:pPr marL="342900" indent="-342900">
              <a:buAutoNum type="arabicPeriod"/>
            </a:pPr>
            <a:endParaRPr lang="en-US" altLang="ja-JP" dirty="0"/>
          </a:p>
          <a:p>
            <a:r>
              <a:rPr lang="en-US" altLang="ja-JP" dirty="0"/>
              <a:t>2. Shape subspaces are created for the right and left sides</a:t>
            </a:r>
          </a:p>
          <a:p>
            <a:endParaRPr lang="ja-JP" altLang="en-US" dirty="0"/>
          </a:p>
          <a:p>
            <a:r>
              <a:rPr lang="en-US" altLang="ja-JP" dirty="0"/>
              <a:t>3. For each frame, the magnitude of the difference subspace between shape subspaces is computed</a:t>
            </a:r>
            <a:endParaRPr lang="ja-JP" altLang="en-US" dirty="0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8AC9431-17C1-34A1-096B-2B092CC0D851}"/>
              </a:ext>
            </a:extLst>
          </p:cNvPr>
          <p:cNvGrpSpPr/>
          <p:nvPr/>
        </p:nvGrpSpPr>
        <p:grpSpPr>
          <a:xfrm rot="6591836">
            <a:off x="9066902" y="5454941"/>
            <a:ext cx="608121" cy="1121693"/>
            <a:chOff x="1143000" y="3429000"/>
            <a:chExt cx="1016000" cy="165523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58" name="二等辺三角形 57">
              <a:extLst>
                <a:ext uri="{FF2B5EF4-FFF2-40B4-BE49-F238E27FC236}">
                  <a16:creationId xmlns:a16="http://schemas.microsoft.com/office/drawing/2014/main" id="{21E85760-2DFC-16BB-B228-A8D6169385CB}"/>
                </a:ext>
              </a:extLst>
            </p:cNvPr>
            <p:cNvSpPr/>
            <p:nvPr/>
          </p:nvSpPr>
          <p:spPr>
            <a:xfrm rot="10800000">
              <a:off x="1143000" y="3543300"/>
              <a:ext cx="1016000" cy="1540930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9" name="楕円 58">
              <a:extLst>
                <a:ext uri="{FF2B5EF4-FFF2-40B4-BE49-F238E27FC236}">
                  <a16:creationId xmlns:a16="http://schemas.microsoft.com/office/drawing/2014/main" id="{103F5A50-769A-4EFF-1365-C3337D7DB260}"/>
                </a:ext>
              </a:extLst>
            </p:cNvPr>
            <p:cNvSpPr/>
            <p:nvPr/>
          </p:nvSpPr>
          <p:spPr>
            <a:xfrm>
              <a:off x="1143000" y="3429000"/>
              <a:ext cx="1016000" cy="2286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B80C5B92-D6CA-04B6-8BEC-3FDC45CAA0D2}"/>
              </a:ext>
            </a:extLst>
          </p:cNvPr>
          <p:cNvCxnSpPr>
            <a:cxnSpLocks/>
            <a:stCxn id="58" idx="0"/>
            <a:endCxn id="59" idx="4"/>
          </p:cNvCxnSpPr>
          <p:nvPr/>
        </p:nvCxnSpPr>
        <p:spPr>
          <a:xfrm>
            <a:off x="8843486" y="5825218"/>
            <a:ext cx="909257" cy="32850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8835BF68-414F-5C66-FB1C-A1F115AED4D6}"/>
              </a:ext>
            </a:extLst>
          </p:cNvPr>
          <p:cNvCxnSpPr>
            <a:cxnSpLocks/>
            <a:stCxn id="58" idx="0"/>
            <a:endCxn id="59" idx="5"/>
          </p:cNvCxnSpPr>
          <p:nvPr/>
        </p:nvCxnSpPr>
        <p:spPr>
          <a:xfrm>
            <a:off x="8843486" y="5825218"/>
            <a:ext cx="857539" cy="5384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B1B213B4-414A-DFC0-27EA-8AA8F3B1C673}"/>
              </a:ext>
            </a:extLst>
          </p:cNvPr>
          <p:cNvCxnSpPr>
            <a:cxnSpLocks/>
            <a:stCxn id="58" idx="0"/>
            <a:endCxn id="59" idx="3"/>
          </p:cNvCxnSpPr>
          <p:nvPr/>
        </p:nvCxnSpPr>
        <p:spPr>
          <a:xfrm>
            <a:off x="8843486" y="5825218"/>
            <a:ext cx="1003650" cy="1339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5A660A24-B545-7CBD-7B35-BADDA5A59B49}"/>
                  </a:ext>
                </a:extLst>
              </p:cNvPr>
              <p:cNvSpPr txBox="1"/>
              <p:nvPr/>
            </p:nvSpPr>
            <p:spPr>
              <a:xfrm>
                <a:off x="6759906" y="6004738"/>
                <a:ext cx="2097473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18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sz="18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18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5A660A24-B545-7CBD-7B35-BADDA5A59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906" y="6004738"/>
                <a:ext cx="2097473" cy="506870"/>
              </a:xfrm>
              <a:prstGeom prst="rect">
                <a:avLst/>
              </a:prstGeom>
              <a:blipFill>
                <a:blip r:embed="rId5"/>
                <a:stretch>
                  <a:fillRect l="-872" r="-95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9346718A-259F-D3E4-6581-6F9AF066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55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EC55-8175-FAEC-3175-6ACAC832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47CEA-39FD-6785-3830-ED57474A5311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FBC68B-D07B-5072-3F80-C11627DF8275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 (Qualitative Assessment)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6E8C7448-F818-75DA-B92C-0E7CC3204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06F569-EEF5-F067-1CE1-AA1AE177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90" y="2162166"/>
            <a:ext cx="4710706" cy="223158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02E7C76-5378-5AD6-A7D2-00D587991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96" y="2084276"/>
            <a:ext cx="4710706" cy="238736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5BB4BD7-A9F8-1AED-1481-C9239A7C322B}"/>
              </a:ext>
            </a:extLst>
          </p:cNvPr>
          <p:cNvSpPr txBox="1"/>
          <p:nvPr/>
        </p:nvSpPr>
        <p:spPr>
          <a:xfrm>
            <a:off x="1208890" y="4953902"/>
            <a:ext cx="91382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It was confirmed that healthy individuals exhibit waveforms with nearly perfect periodicity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For patients, those with awkward gait tend to show irregularities in the waveforms, whereas some who can walk relatively normally exhibit clean periodicity similar to healthy individuals</a:t>
            </a:r>
            <a:endParaRPr lang="ja-JP" altLang="en-US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7771529B-C13F-97D8-8BE0-4E4957471374}"/>
              </a:ext>
            </a:extLst>
          </p:cNvPr>
          <p:cNvSpPr txBox="1">
            <a:spLocks/>
          </p:cNvSpPr>
          <p:nvPr/>
        </p:nvSpPr>
        <p:spPr>
          <a:xfrm>
            <a:off x="2511897" y="4449229"/>
            <a:ext cx="2213224" cy="363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600" dirty="0"/>
              <a:t>healthy</a:t>
            </a:r>
            <a:endParaRPr lang="en-US" altLang="ja-JP" sz="1600" dirty="0">
              <a:latin typeface="+mn-ea"/>
            </a:endParaRP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325C35E-F698-5AAA-9D64-EAF96FE86E97}"/>
              </a:ext>
            </a:extLst>
          </p:cNvPr>
          <p:cNvSpPr txBox="1">
            <a:spLocks/>
          </p:cNvSpPr>
          <p:nvPr/>
        </p:nvSpPr>
        <p:spPr>
          <a:xfrm>
            <a:off x="7338420" y="4471645"/>
            <a:ext cx="2213224" cy="363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600" dirty="0"/>
              <a:t>stroke</a:t>
            </a:r>
            <a:endParaRPr lang="en-US" altLang="ja-JP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574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CFE0E-96B9-6909-02D1-95F19DBA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74BF91C-4FC1-EEA9-761F-176D93F477D5}"/>
              </a:ext>
            </a:extLst>
          </p:cNvPr>
          <p:cNvGrpSpPr/>
          <p:nvPr/>
        </p:nvGrpSpPr>
        <p:grpSpPr>
          <a:xfrm rot="19503496">
            <a:off x="5494446" y="4514843"/>
            <a:ext cx="1102273" cy="2014371"/>
            <a:chOff x="1143000" y="3429000"/>
            <a:chExt cx="1016000" cy="1655230"/>
          </a:xfrm>
        </p:grpSpPr>
        <p:sp>
          <p:nvSpPr>
            <p:cNvPr id="31" name="二等辺三角形 30">
              <a:extLst>
                <a:ext uri="{FF2B5EF4-FFF2-40B4-BE49-F238E27FC236}">
                  <a16:creationId xmlns:a16="http://schemas.microsoft.com/office/drawing/2014/main" id="{03AFE61D-46E6-4D79-0727-EFF9F3A8CB64}"/>
                </a:ext>
              </a:extLst>
            </p:cNvPr>
            <p:cNvSpPr/>
            <p:nvPr/>
          </p:nvSpPr>
          <p:spPr>
            <a:xfrm rot="10800000">
              <a:off x="1143000" y="3543300"/>
              <a:ext cx="1016000" cy="154093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id="{292AFE8C-BFD8-8387-6170-2F550E374C4A}"/>
                </a:ext>
              </a:extLst>
            </p:cNvPr>
            <p:cNvSpPr/>
            <p:nvPr/>
          </p:nvSpPr>
          <p:spPr>
            <a:xfrm>
              <a:off x="1143000" y="3429000"/>
              <a:ext cx="1016000" cy="22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B5A4F83-78A3-C1AF-8714-CBF1532E3691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E73EDFE-8069-2A61-D69C-CD521A3A4F49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 (Qualitative Assessment)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64846186-098D-1461-7472-AEC4EA41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E732B62-B43B-0EBF-38B6-C3EA62C333C9}"/>
              </a:ext>
            </a:extLst>
          </p:cNvPr>
          <p:cNvGrpSpPr/>
          <p:nvPr/>
        </p:nvGrpSpPr>
        <p:grpSpPr>
          <a:xfrm>
            <a:off x="1496456" y="2721695"/>
            <a:ext cx="3709557" cy="1701880"/>
            <a:chOff x="545612" y="1852936"/>
            <a:chExt cx="3709557" cy="1701880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9A90DDAA-EC7F-C70F-7E45-9A7FA203C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84" y="1986545"/>
              <a:ext cx="1715407" cy="684204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57A8856D-2F19-71F3-D1C1-28FBC9EE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340" y="1986545"/>
              <a:ext cx="1715408" cy="686163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CD31FFD-F572-3B3E-7108-905EB65F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81" y="2728183"/>
              <a:ext cx="1710510" cy="684204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AEA2F60-C539-1259-29D8-1EDA6B12DE77}"/>
                </a:ext>
              </a:extLst>
            </p:cNvPr>
            <p:cNvSpPr txBox="1"/>
            <p:nvPr/>
          </p:nvSpPr>
          <p:spPr>
            <a:xfrm>
              <a:off x="2955221" y="2885619"/>
              <a:ext cx="5246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dirty="0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…</a:t>
              </a:r>
              <a:endPara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E2C8F949-62B4-576E-663D-350B21CCABD9}"/>
                </a:ext>
              </a:extLst>
            </p:cNvPr>
            <p:cNvSpPr/>
            <p:nvPr/>
          </p:nvSpPr>
          <p:spPr>
            <a:xfrm>
              <a:off x="545612" y="1852936"/>
              <a:ext cx="3709557" cy="17018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F5053C5-7291-9454-8A05-B9154DCF6999}"/>
              </a:ext>
            </a:extLst>
          </p:cNvPr>
          <p:cNvSpPr txBox="1"/>
          <p:nvPr/>
        </p:nvSpPr>
        <p:spPr>
          <a:xfrm>
            <a:off x="1512055" y="2354531"/>
            <a:ext cx="2674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Healthy (training)</a:t>
            </a:r>
            <a:endParaRPr lang="ja-JP" altLang="en-US" sz="1600" dirty="0">
              <a:latin typeface="+mn-ea"/>
            </a:endParaRPr>
          </a:p>
        </p:txBody>
      </p:sp>
      <p:sp>
        <p:nvSpPr>
          <p:cNvPr id="17" name="矢印: 上カーブ 16">
            <a:extLst>
              <a:ext uri="{FF2B5EF4-FFF2-40B4-BE49-F238E27FC236}">
                <a16:creationId xmlns:a16="http://schemas.microsoft.com/office/drawing/2014/main" id="{EEEADE3C-FC08-86C2-EE05-5131DEEDFA04}"/>
              </a:ext>
            </a:extLst>
          </p:cNvPr>
          <p:cNvSpPr/>
          <p:nvPr/>
        </p:nvSpPr>
        <p:spPr>
          <a:xfrm rot="2412918">
            <a:off x="2957237" y="4879945"/>
            <a:ext cx="2085240" cy="574782"/>
          </a:xfrm>
          <a:prstGeom prst="curvedUpArrow">
            <a:avLst>
              <a:gd name="adj1" fmla="val 25000"/>
              <a:gd name="adj2" fmla="val 60804"/>
              <a:gd name="adj3" fmla="val 25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E00ACD1-6DD0-EA51-EF49-2E23C07CEACB}"/>
              </a:ext>
            </a:extLst>
          </p:cNvPr>
          <p:cNvSpPr txBox="1"/>
          <p:nvPr/>
        </p:nvSpPr>
        <p:spPr>
          <a:xfrm>
            <a:off x="746221" y="5223404"/>
            <a:ext cx="27813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Apply PCA to FFT features to construct the normal subspace</a:t>
            </a:r>
            <a:endParaRPr lang="ja-JP" altLang="en-US" dirty="0">
              <a:latin typeface="+mn-ea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896EB40-6993-C0B1-923B-1147F16B6094}"/>
              </a:ext>
            </a:extLst>
          </p:cNvPr>
          <p:cNvCxnSpPr>
            <a:cxnSpLocks/>
          </p:cNvCxnSpPr>
          <p:nvPr/>
        </p:nvCxnSpPr>
        <p:spPr>
          <a:xfrm flipH="1" flipV="1">
            <a:off x="6488353" y="4504767"/>
            <a:ext cx="142738" cy="18528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DBE71B67-C4AA-93BC-C95F-10FB9B82DA07}"/>
              </a:ext>
            </a:extLst>
          </p:cNvPr>
          <p:cNvCxnSpPr>
            <a:cxnSpLocks/>
          </p:cNvCxnSpPr>
          <p:nvPr/>
        </p:nvCxnSpPr>
        <p:spPr>
          <a:xfrm flipV="1">
            <a:off x="6631091" y="4791606"/>
            <a:ext cx="443135" cy="15660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7317C5D-3B1F-6A91-5FD6-4E0925521F61}"/>
              </a:ext>
            </a:extLst>
          </p:cNvPr>
          <p:cNvCxnSpPr>
            <a:cxnSpLocks/>
          </p:cNvCxnSpPr>
          <p:nvPr/>
        </p:nvCxnSpPr>
        <p:spPr>
          <a:xfrm flipH="1">
            <a:off x="5721788" y="4504767"/>
            <a:ext cx="766565" cy="58966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0D50428-2E59-1FAE-C729-F9A3F018653E}"/>
              </a:ext>
            </a:extLst>
          </p:cNvPr>
          <p:cNvCxnSpPr>
            <a:cxnSpLocks/>
          </p:cNvCxnSpPr>
          <p:nvPr/>
        </p:nvCxnSpPr>
        <p:spPr>
          <a:xfrm flipH="1">
            <a:off x="6078617" y="4820426"/>
            <a:ext cx="933936" cy="72614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E596F3E5-E207-BFA1-EA48-C3546F5A3446}"/>
              </a:ext>
            </a:extLst>
          </p:cNvPr>
          <p:cNvCxnSpPr>
            <a:cxnSpLocks/>
          </p:cNvCxnSpPr>
          <p:nvPr/>
        </p:nvCxnSpPr>
        <p:spPr>
          <a:xfrm flipH="1" flipV="1">
            <a:off x="6060755" y="5546570"/>
            <a:ext cx="570336" cy="8110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58C717D6-A763-3ECA-CEC8-51DEDDB395D9}"/>
              </a:ext>
            </a:extLst>
          </p:cNvPr>
          <p:cNvCxnSpPr>
            <a:cxnSpLocks/>
          </p:cNvCxnSpPr>
          <p:nvPr/>
        </p:nvCxnSpPr>
        <p:spPr>
          <a:xfrm flipH="1" flipV="1">
            <a:off x="5721788" y="5094434"/>
            <a:ext cx="909303" cy="126321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378CC29-FF17-FA1A-A294-5EA60D04114D}"/>
              </a:ext>
            </a:extLst>
          </p:cNvPr>
          <p:cNvSpPr txBox="1"/>
          <p:nvPr/>
        </p:nvSpPr>
        <p:spPr>
          <a:xfrm>
            <a:off x="7237481" y="5039636"/>
            <a:ext cx="43696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The degree of normality is calculated based on the length of FFT feature vectors projected onto the normal subspace. A longer projected vector indicates a higher level of normality</a:t>
            </a:r>
            <a:endParaRPr lang="en-US" altLang="ja-JP" dirty="0">
              <a:latin typeface="+mn-ea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D277CF97-6534-0D73-FC54-99692EEED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07" y="2733066"/>
            <a:ext cx="1715407" cy="686162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8F29836B-60BE-712F-ECDC-5CE2AEEB6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509" y="4037661"/>
            <a:ext cx="1715407" cy="686163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57955CA-F96A-A3EB-8E79-A90F8667C9AA}"/>
              </a:ext>
            </a:extLst>
          </p:cNvPr>
          <p:cNvSpPr txBox="1"/>
          <p:nvPr/>
        </p:nvSpPr>
        <p:spPr>
          <a:xfrm>
            <a:off x="8392466" y="2354531"/>
            <a:ext cx="17969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Healthy (testing)</a:t>
            </a:r>
            <a:endParaRPr lang="ja-JP" altLang="en-US" sz="1600" dirty="0">
              <a:latin typeface="+mn-ea"/>
            </a:endParaRPr>
          </a:p>
          <a:p>
            <a:endParaRPr lang="ja-JP" altLang="en-US" sz="1600" dirty="0">
              <a:latin typeface="+mn-ea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A74286E-AC44-0604-E202-C987EB96BDD3}"/>
              </a:ext>
            </a:extLst>
          </p:cNvPr>
          <p:cNvSpPr txBox="1"/>
          <p:nvPr/>
        </p:nvSpPr>
        <p:spPr>
          <a:xfrm>
            <a:off x="8782665" y="3681798"/>
            <a:ext cx="1279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/>
              <a:t>Patients</a:t>
            </a:r>
            <a:endParaRPr lang="ja-JP" altLang="en-US" sz="1600" dirty="0">
              <a:latin typeface="+mn-ea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56AE39A-1EEA-EB49-6022-1EDF53AD93F2}"/>
              </a:ext>
            </a:extLst>
          </p:cNvPr>
          <p:cNvSpPr txBox="1"/>
          <p:nvPr/>
        </p:nvSpPr>
        <p:spPr>
          <a:xfrm>
            <a:off x="7113535" y="2892460"/>
            <a:ext cx="1100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accent6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FFT</a:t>
            </a:r>
            <a:r>
              <a:rPr lang="ja-JP" altLang="en-US" sz="1400" dirty="0">
                <a:solidFill>
                  <a:schemeClr val="accent6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特徴量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D41573C-75AB-FEDB-BD51-992AA0FA5DDE}"/>
              </a:ext>
            </a:extLst>
          </p:cNvPr>
          <p:cNvSpPr txBox="1"/>
          <p:nvPr/>
        </p:nvSpPr>
        <p:spPr>
          <a:xfrm>
            <a:off x="7113538" y="4219521"/>
            <a:ext cx="11006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FFT</a:t>
            </a:r>
            <a:r>
              <a:rPr lang="ja-JP" altLang="en-US" sz="1400" dirty="0">
                <a:solidFill>
                  <a:schemeClr val="accent2">
                    <a:lumMod val="7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特徴量</a:t>
            </a:r>
          </a:p>
        </p:txBody>
      </p:sp>
    </p:spTree>
    <p:extLst>
      <p:ext uri="{BB962C8B-B14F-4D97-AF65-F5344CB8AC3E}">
        <p14:creationId xmlns:p14="http://schemas.microsoft.com/office/powerpoint/2010/main" val="315796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57AF6-43EA-E9CD-C775-A21B88AE1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EBDB49-92B4-FD8B-C23D-064F43423C38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799319D-E12A-5B37-2315-2954EFAD441D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Evaluation of Symmetry</a:t>
            </a:r>
            <a:endParaRPr lang="ja-JP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E747E508-0817-23F0-7B84-9F6AAC54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6CBC7F-E82C-1235-B384-57CA2690CEBD}"/>
              </a:ext>
            </a:extLst>
          </p:cNvPr>
          <p:cNvSpPr txBox="1"/>
          <p:nvPr/>
        </p:nvSpPr>
        <p:spPr>
          <a:xfrm>
            <a:off x="838199" y="1990574"/>
            <a:ext cx="9910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To compare the method and accuracy of shape subspace representation, other methods are also tested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7552971-0130-CA04-DE7A-A6554CDBFA18}"/>
                  </a:ext>
                </a:extLst>
              </p:cNvPr>
              <p:cNvSpPr txBox="1"/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Shape Subspace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/>
                  <a:t>Difference of Mean Vectors</a:t>
                </a:r>
                <a:endParaRPr lang="en-US" altLang="ja-JP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ja-JP" b="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/>
                  <a:t>After applying ICP</a:t>
                </a:r>
                <a:r>
                  <a:rPr lang="ja-JP" altLang="en-US" b="1" dirty="0"/>
                  <a:t>　</a:t>
                </a:r>
                <a:endParaRPr lang="en-US" altLang="ja-JP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/>
                        <m:t>Point</m:t>
                      </m:r>
                      <m:r>
                        <m:rPr>
                          <m:nor/>
                        </m:rPr>
                        <a:rPr lang="en-US" altLang="ja-JP"/>
                        <m:t> </m:t>
                      </m:r>
                      <m:r>
                        <m:rPr>
                          <m:nor/>
                        </m:rPr>
                        <a:rPr lang="en-US" altLang="ja-JP"/>
                        <m:t>Matching</m:t>
                      </m:r>
                      <m:r>
                        <m:rPr>
                          <m:nor/>
                        </m:rPr>
                        <a:rPr lang="en-US" altLang="ja-JP"/>
                        <m:t> </m:t>
                      </m:r>
                      <m:r>
                        <m:rPr>
                          <m:nor/>
                        </m:rPr>
                        <a:rPr lang="en-US" altLang="ja-JP"/>
                        <m:t>Rate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𝑟𝑚𝑠𝑒</m:t>
                      </m:r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/>
                  <a:t>Euclidean distance (requires the 2 points clouds to have the same number of points)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                   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B7552971-0130-CA04-DE7A-A6554CDBF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blipFill>
                <a:blip r:embed="rId2"/>
                <a:stretch>
                  <a:fillRect l="-575" t="-682" r="-1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42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2360D-9CD6-6B6D-A505-1385F95F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5CA46E-6683-364D-8AF0-320F68BD9440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6B76AD-BDE2-D112-31A7-D2FEFFCD5001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C56B1D91-0069-86FC-F6BD-DB978228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11" name="矢印: 下カーブ 10">
            <a:extLst>
              <a:ext uri="{FF2B5EF4-FFF2-40B4-BE49-F238E27FC236}">
                <a16:creationId xmlns:a16="http://schemas.microsoft.com/office/drawing/2014/main" id="{42EC8DA5-88D1-87F5-9353-FCC540AF0A95}"/>
              </a:ext>
            </a:extLst>
          </p:cNvPr>
          <p:cNvSpPr/>
          <p:nvPr/>
        </p:nvSpPr>
        <p:spPr>
          <a:xfrm rot="17310755" flipH="1">
            <a:off x="8421051" y="3973785"/>
            <a:ext cx="717420" cy="355673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8" dirty="0">
              <a:solidFill>
                <a:schemeClr val="tx1"/>
              </a:solidFill>
            </a:endParaRPr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979CDBA8-D727-7670-96DD-F7D68FCD3693}"/>
              </a:ext>
            </a:extLst>
          </p:cNvPr>
          <p:cNvSpPr/>
          <p:nvPr/>
        </p:nvSpPr>
        <p:spPr>
          <a:xfrm rot="4166722">
            <a:off x="10684745" y="3975482"/>
            <a:ext cx="717420" cy="355673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508" dirty="0">
              <a:solidFill>
                <a:schemeClr val="tx1"/>
              </a:solidFill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C70DD85-71F1-63A8-20BA-44B9D91E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00"/>
          <a:stretch>
            <a:fillRect/>
          </a:stretch>
        </p:blipFill>
        <p:spPr>
          <a:xfrm>
            <a:off x="9169341" y="1078787"/>
            <a:ext cx="1767065" cy="2822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F765F97-A8AD-AC64-77A6-C26BA511217C}"/>
                  </a:ext>
                </a:extLst>
              </p:cNvPr>
              <p:cNvSpPr txBox="1"/>
              <p:nvPr/>
            </p:nvSpPr>
            <p:spPr>
              <a:xfrm>
                <a:off x="8055099" y="4620692"/>
                <a:ext cx="166420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𝑟𝑖𝑔h𝑡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6F765F97-A8AD-AC64-77A6-C26BA511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099" y="4620692"/>
                <a:ext cx="1664202" cy="39190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6E05A744-BDFB-7F8F-DCA1-7924F6ECB792}"/>
                  </a:ext>
                </a:extLst>
              </p:cNvPr>
              <p:cNvSpPr txBox="1"/>
              <p:nvPr/>
            </p:nvSpPr>
            <p:spPr>
              <a:xfrm>
                <a:off x="10433889" y="4661952"/>
                <a:ext cx="1490031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6E05A744-BDFB-7F8F-DCA1-7924F6ECB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889" y="4661952"/>
                <a:ext cx="1490031" cy="39158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3B6E8294-4142-63FA-6FC9-DB339C919AB2}"/>
              </a:ext>
            </a:extLst>
          </p:cNvPr>
          <p:cNvSpPr/>
          <p:nvPr/>
        </p:nvSpPr>
        <p:spPr>
          <a:xfrm>
            <a:off x="7804001" y="689280"/>
            <a:ext cx="4140486" cy="5229154"/>
          </a:xfrm>
          <a:prstGeom prst="wedgeRoundRectCallout">
            <a:avLst>
              <a:gd name="adj1" fmla="val -81333"/>
              <a:gd name="adj2" fmla="val 20578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72D0D32-CFA8-D641-1111-A509E755ECC1}"/>
                  </a:ext>
                </a:extLst>
              </p:cNvPr>
              <p:cNvSpPr txBox="1"/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Shape Subspace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/>
                  <a:t>Difference of Mean Vectors</a:t>
                </a:r>
                <a:endParaRPr lang="en-US" altLang="ja-JP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0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ja-JP" b="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After applying ICP</a:t>
                </a:r>
                <a:r>
                  <a:rPr lang="ja-JP" alt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　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Point</m:t>
                      </m:r>
                      <m:r>
                        <m:rPr>
                          <m:nor/>
                        </m:rPr>
                        <a:rPr lang="en-US" altLang="ja-JP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Matching</m:t>
                      </m:r>
                      <m:r>
                        <m:rPr>
                          <m:nor/>
                        </m:rPr>
                        <a:rPr lang="en-US" altLang="ja-JP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Rate</m:t>
                      </m:r>
                      <m:r>
                        <a:rPr lang="en-US" altLang="ja-JP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𝑟𝑚𝑠𝑒</m:t>
                      </m:r>
                    </m:oMath>
                  </m:oMathPara>
                </a14:m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Euclidean distance (requires the 2 points clouds to have the same number of points)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                   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72D0D32-CFA8-D641-1111-A509E755E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blipFill>
                <a:blip r:embed="rId6"/>
                <a:stretch>
                  <a:fillRect l="-575" t="-682" r="-1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031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EE14F-12E4-A4CA-13A3-FA4B4867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E56FFF3-A645-4C3E-32B3-E12F50C74BAE}"/>
              </a:ext>
            </a:extLst>
          </p:cNvPr>
          <p:cNvSpPr/>
          <p:nvPr/>
        </p:nvSpPr>
        <p:spPr>
          <a:xfrm>
            <a:off x="7911101" y="426770"/>
            <a:ext cx="4140486" cy="6004460"/>
          </a:xfrm>
          <a:prstGeom prst="wedgeRoundRectCallout">
            <a:avLst>
              <a:gd name="adj1" fmla="val -92508"/>
              <a:gd name="adj2" fmla="val 29691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B968006-DE1F-3BA5-DD07-E31C831D075A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9C01DA-5D48-999B-8568-D60F4B5C6737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C1808AE7-A018-8DE1-95B4-9555668E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C6E6704-9A50-39E6-20E5-8B03E096C401}"/>
              </a:ext>
            </a:extLst>
          </p:cNvPr>
          <p:cNvSpPr txBox="1"/>
          <p:nvPr/>
        </p:nvSpPr>
        <p:spPr>
          <a:xfrm>
            <a:off x="8101173" y="2295597"/>
            <a:ext cx="376034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For each point in the moving point cloud, find the nearest point in the reference point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Compute the rotation and translation that minimize the distances between corresponding points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Update the alignment and repeat until convergence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After convergence, compute using point correspondence ratio and RMSE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D8AF28-EE75-A8FC-EEB6-36AAC850F3B9}"/>
              </a:ext>
            </a:extLst>
          </p:cNvPr>
          <p:cNvSpPr txBox="1"/>
          <p:nvPr/>
        </p:nvSpPr>
        <p:spPr>
          <a:xfrm>
            <a:off x="8355458" y="697912"/>
            <a:ext cx="38365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Iterative Closest Point (ICP) </a:t>
            </a:r>
            <a:br>
              <a:rPr lang="en-US" altLang="ja-JP" dirty="0"/>
            </a:br>
            <a:br>
              <a:rPr lang="en-US" altLang="ja-JP" dirty="0"/>
            </a:br>
            <a:r>
              <a:rPr lang="en-US" altLang="ja-JP" dirty="0"/>
              <a:t>Method for registering 2 points clouds to achieve optimal alignment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28D86DD-827F-8234-910F-F6CD07B6CE51}"/>
                  </a:ext>
                </a:extLst>
              </p:cNvPr>
              <p:cNvSpPr txBox="1"/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Shape Subspace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Difference of Mean Vectors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ja-JP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/>
                  <a:t>After applying ICP</a:t>
                </a:r>
                <a:r>
                  <a:rPr lang="ja-JP" altLang="en-US" b="1" dirty="0"/>
                  <a:t>　</a:t>
                </a:r>
                <a:endParaRPr lang="en-US" altLang="ja-JP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/>
                        <m:t>Point</m:t>
                      </m:r>
                      <m:r>
                        <m:rPr>
                          <m:nor/>
                        </m:rPr>
                        <a:rPr lang="en-US" altLang="ja-JP"/>
                        <m:t> </m:t>
                      </m:r>
                      <m:r>
                        <m:rPr>
                          <m:nor/>
                        </m:rPr>
                        <a:rPr lang="en-US" altLang="ja-JP"/>
                        <m:t>Matching</m:t>
                      </m:r>
                      <m:r>
                        <m:rPr>
                          <m:nor/>
                        </m:rPr>
                        <a:rPr lang="en-US" altLang="ja-JP"/>
                        <m:t> </m:t>
                      </m:r>
                      <m:r>
                        <m:rPr>
                          <m:nor/>
                        </m:rPr>
                        <a:rPr lang="en-US" altLang="ja-JP"/>
                        <m:t>Rate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𝑟𝑚𝑠𝑒</m:t>
                      </m:r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Euclidean distance (requires the 2 points clouds to have the same number of points)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                   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E28D86DD-827F-8234-910F-F6CD07B6C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blipFill>
                <a:blip r:embed="rId2"/>
                <a:stretch>
                  <a:fillRect l="-575" t="-682" r="-1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92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8E017-11E3-A3AA-10BF-8CA34FBCF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42C1F6-E43A-8563-C1CA-5937807B5248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3F6A19-A738-DCF4-B17E-6B54B0E04E8E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627C5015-84D2-F41B-71B3-D2982419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8A8D6E2-09A0-9FE5-E01D-E884D1BD9EB6}"/>
                  </a:ext>
                </a:extLst>
              </p:cNvPr>
              <p:cNvSpPr txBox="1"/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Shape Subspace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Difference of Mean Vectors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ja-JP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bg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US" altLang="ja-JP" b="0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bg1">
                        <a:lumMod val="75000"/>
                      </a:schemeClr>
                    </a:solidFill>
                  </a:rPr>
                  <a:t>After applying ICP</a:t>
                </a:r>
                <a:r>
                  <a:rPr lang="ja-JP" alt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　</a:t>
                </a:r>
                <a:endParaRPr lang="en-US" altLang="ja-JP" b="1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Point</m:t>
                      </m:r>
                      <m:r>
                        <m:rPr>
                          <m:nor/>
                        </m:rPr>
                        <a:rPr lang="en-US" altLang="ja-JP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Matching</m:t>
                      </m:r>
                      <m:r>
                        <m:rPr>
                          <m:nor/>
                        </m:rPr>
                        <a:rPr lang="en-US" altLang="ja-JP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ja-JP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m:t>Rate</m:t>
                      </m:r>
                      <m:r>
                        <a:rPr lang="en-US" altLang="ja-JP" b="0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ja-JP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𝑟𝑚𝑠𝑒</m:t>
                      </m:r>
                    </m:oMath>
                  </m:oMathPara>
                </a14:m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ja-JP" dirty="0"/>
              </a:p>
              <a:p>
                <a:endParaRPr lang="en-US" altLang="ja-JP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ja-JP" dirty="0">
                    <a:solidFill>
                      <a:schemeClr val="tx1"/>
                    </a:solidFill>
                  </a:rPr>
                  <a:t>Euclidean distance (requires the 2 points clouds to have the same number of points)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ja-JP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𝑟𝑖𝑔h𝑡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ja-JP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altLang="ja-JP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𝑙𝑒𝑓𝑡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r>
                  <a:rPr lang="en-US" altLang="ja-JP" dirty="0"/>
                  <a:t>                    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28A8D6E2-09A0-9FE5-E01D-E884D1BD9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64929"/>
                <a:ext cx="7422222" cy="4470070"/>
              </a:xfrm>
              <a:prstGeom prst="rect">
                <a:avLst/>
              </a:prstGeom>
              <a:blipFill>
                <a:blip r:embed="rId2"/>
                <a:stretch>
                  <a:fillRect l="-575" t="-682" r="-15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>
            <a:extLst>
              <a:ext uri="{FF2B5EF4-FFF2-40B4-BE49-F238E27FC236}">
                <a16:creationId xmlns:a16="http://schemas.microsoft.com/office/drawing/2014/main" id="{26DFC11B-C186-65FF-E202-0E8882B20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00"/>
          <a:stretch>
            <a:fillRect/>
          </a:stretch>
        </p:blipFill>
        <p:spPr>
          <a:xfrm>
            <a:off x="9169341" y="1078787"/>
            <a:ext cx="1767065" cy="2822693"/>
          </a:xfrm>
          <a:prstGeom prst="rect">
            <a:avLst/>
          </a:prstGeom>
        </p:spPr>
      </p:pic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A603CF6E-A6EC-09DB-FD4E-8E93CF18888B}"/>
              </a:ext>
            </a:extLst>
          </p:cNvPr>
          <p:cNvSpPr/>
          <p:nvPr/>
        </p:nvSpPr>
        <p:spPr>
          <a:xfrm>
            <a:off x="7804001" y="689280"/>
            <a:ext cx="4140486" cy="5229154"/>
          </a:xfrm>
          <a:prstGeom prst="wedgeRoundRectCallout">
            <a:avLst>
              <a:gd name="adj1" fmla="val -73085"/>
              <a:gd name="adj2" fmla="val 61450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4F170CC-452B-520A-43B9-C6B4E8B210FF}"/>
              </a:ext>
            </a:extLst>
          </p:cNvPr>
          <p:cNvSpPr txBox="1"/>
          <p:nvPr/>
        </p:nvSpPr>
        <p:spPr>
          <a:xfrm>
            <a:off x="8834400" y="4173039"/>
            <a:ext cx="2536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tx1"/>
                </a:solidFill>
              </a:rPr>
              <a:t>Euclidean distance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2430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3CB84-E59A-E05B-923D-F0022421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624938-4A1A-D716-C431-330EA030ABD2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17748CDD-263D-190B-21DF-7A7F366B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D5D233-67AF-0CEE-7EFE-8FD20D8D413D}"/>
              </a:ext>
            </a:extLst>
          </p:cNvPr>
          <p:cNvSpPr txBox="1"/>
          <p:nvPr/>
        </p:nvSpPr>
        <p:spPr>
          <a:xfrm rot="10800000" flipV="1">
            <a:off x="838199" y="2259443"/>
            <a:ext cx="4042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Distribution and separability (Fisher’s discriminant ratio) of FFT features</a:t>
            </a:r>
            <a:endParaRPr lang="en-US" altLang="ja-JP" dirty="0">
              <a:latin typeface="+mn-ea"/>
            </a:endParaRP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16BD993D-E4DF-B47F-3CC8-89F5A51C1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47126"/>
              </p:ext>
            </p:extLst>
          </p:nvPr>
        </p:nvGraphicFramePr>
        <p:xfrm>
          <a:off x="6311355" y="1113157"/>
          <a:ext cx="5418666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767010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943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discriminant ratio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3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Shape Subspace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1.7002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8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Difference of Mean Vectors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/>
                        <a:t>2.2983</a:t>
                      </a:r>
                      <a:endParaRPr kumimoji="1" lang="ja-JP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6942"/>
                  </a:ext>
                </a:extLst>
              </a:tr>
              <a:tr h="157545">
                <a:tc>
                  <a:txBody>
                    <a:bodyPr/>
                    <a:lstStyle/>
                    <a:p>
                      <a:r>
                        <a:rPr lang="en-US" altLang="ja-JP" sz="1800" b="0" dirty="0">
                          <a:latin typeface="+mn-ea"/>
                          <a:ea typeface="+mn-ea"/>
                        </a:rPr>
                        <a:t>ICP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1.1033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4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Euclidean distance 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/>
                        <a:t>2.3063</a:t>
                      </a:r>
                      <a:endParaRPr kumimoji="1" lang="ja-JP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33287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E133A8CC-3C45-3820-C923-E39A56C1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4" y="3451644"/>
            <a:ext cx="2676845" cy="26494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3506F1F-0D76-CF49-8A38-1FFBE1E8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33" y="3424236"/>
            <a:ext cx="2676845" cy="267684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F7710EA-2E7E-C9D2-8687-55EABCC2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79" y="3458605"/>
            <a:ext cx="2696664" cy="2649437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6FFC32-44C9-7F69-B3F5-4A517B11F401}"/>
              </a:ext>
            </a:extLst>
          </p:cNvPr>
          <p:cNvSpPr txBox="1"/>
          <p:nvPr/>
        </p:nvSpPr>
        <p:spPr>
          <a:xfrm>
            <a:off x="1144622" y="6123453"/>
            <a:ext cx="1964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Shape Subspace</a:t>
            </a:r>
            <a:endParaRPr lang="en-US" altLang="ja-JP" sz="1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02554AF-DA44-7BE1-E9B5-0536C66F844D}"/>
              </a:ext>
            </a:extLst>
          </p:cNvPr>
          <p:cNvSpPr txBox="1"/>
          <p:nvPr/>
        </p:nvSpPr>
        <p:spPr>
          <a:xfrm>
            <a:off x="7418427" y="6123453"/>
            <a:ext cx="781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+mn-ea"/>
              </a:rPr>
              <a:t>ICP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E8C87FB-64B9-093E-442D-3A70C1D75D29}"/>
              </a:ext>
            </a:extLst>
          </p:cNvPr>
          <p:cNvSpPr txBox="1"/>
          <p:nvPr/>
        </p:nvSpPr>
        <p:spPr>
          <a:xfrm>
            <a:off x="3790555" y="6123453"/>
            <a:ext cx="1800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Difference of Mean Vectors</a:t>
            </a:r>
            <a:endParaRPr lang="en-US" altLang="ja-JP" sz="1400" b="1" dirty="0"/>
          </a:p>
          <a:p>
            <a:endParaRPr lang="en-US" altLang="ja-JP" sz="1400" dirty="0">
              <a:latin typeface="+mn-ea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7FF001AA-1165-480A-16DB-8374E5C91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543" y="3424235"/>
            <a:ext cx="2682320" cy="264943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8034B3D-B7AE-A985-EC47-E6BE86A93F06}"/>
              </a:ext>
            </a:extLst>
          </p:cNvPr>
          <p:cNvSpPr txBox="1"/>
          <p:nvPr/>
        </p:nvSpPr>
        <p:spPr>
          <a:xfrm>
            <a:off x="9415634" y="6123453"/>
            <a:ext cx="2150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Euclidean distance </a:t>
            </a:r>
            <a:endParaRPr lang="ja-JP" altLang="en-US" sz="1400" dirty="0">
              <a:latin typeface="+mn-ea"/>
            </a:endParaRPr>
          </a:p>
          <a:p>
            <a:endParaRPr lang="en-US" altLang="ja-JP" sz="1400" dirty="0">
              <a:latin typeface="+mn-ea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BB815E47-DDA6-20B4-9EA8-36FB481891FB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12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ADEDA-0FCA-6602-574C-30D6910E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C2539D-8EAE-5C7B-F893-51A441833F83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37994711-E3ED-ECF4-450D-378192CE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D9FD5778-826D-832E-BE1A-4280906AB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990179"/>
              </p:ext>
            </p:extLst>
          </p:nvPr>
        </p:nvGraphicFramePr>
        <p:xfrm>
          <a:off x="838200" y="3945653"/>
          <a:ext cx="11055756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939">
                  <a:extLst>
                    <a:ext uri="{9D8B030D-6E8A-4147-A177-3AD203B41FA5}">
                      <a16:colId xmlns:a16="http://schemas.microsoft.com/office/drawing/2014/main" val="2705477936"/>
                    </a:ext>
                  </a:extLst>
                </a:gridCol>
                <a:gridCol w="2763939">
                  <a:extLst>
                    <a:ext uri="{9D8B030D-6E8A-4147-A177-3AD203B41FA5}">
                      <a16:colId xmlns:a16="http://schemas.microsoft.com/office/drawing/2014/main" val="21778131"/>
                    </a:ext>
                  </a:extLst>
                </a:gridCol>
                <a:gridCol w="2763939">
                  <a:extLst>
                    <a:ext uri="{9D8B030D-6E8A-4147-A177-3AD203B41FA5}">
                      <a16:colId xmlns:a16="http://schemas.microsoft.com/office/drawing/2014/main" val="3954823268"/>
                    </a:ext>
                  </a:extLst>
                </a:gridCol>
                <a:gridCol w="2763939">
                  <a:extLst>
                    <a:ext uri="{9D8B030D-6E8A-4147-A177-3AD203B41FA5}">
                      <a16:colId xmlns:a16="http://schemas.microsoft.com/office/drawing/2014/main" val="2768758419"/>
                    </a:ext>
                  </a:extLst>
                </a:gridCol>
              </a:tblGrid>
              <a:tr h="482305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AUC(</a:t>
                      </a:r>
                      <a:r>
                        <a:rPr lang="en-US" altLang="ja-JP" sz="1600" dirty="0"/>
                        <a:t>Dimension of the normal subspace: 5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AUC(</a:t>
                      </a:r>
                      <a:r>
                        <a:rPr lang="en-US" altLang="ja-JP" sz="1600" dirty="0"/>
                        <a:t>Dimension of the normal subspace: 3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</a:t>
                      </a:r>
                      <a:r>
                        <a:rPr lang="en-US" altLang="ja-JP" sz="1600" dirty="0"/>
                        <a:t>(Dimension of the normal subspace: 2)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5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Shape Subspace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1" dirty="0">
                          <a:latin typeface="+mn-ea"/>
                          <a:ea typeface="+mn-ea"/>
                        </a:rPr>
                        <a:t>0.9099</a:t>
                      </a:r>
                      <a:endParaRPr kumimoji="1" lang="ja-JP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1" dirty="0">
                          <a:latin typeface="+mn-ea"/>
                          <a:ea typeface="+mn-ea"/>
                        </a:rPr>
                        <a:t>0.9169</a:t>
                      </a:r>
                      <a:endParaRPr kumimoji="1" lang="ja-JP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1" dirty="0">
                          <a:latin typeface="+mn-ea"/>
                          <a:ea typeface="+mn-ea"/>
                        </a:rPr>
                        <a:t>0.9267</a:t>
                      </a:r>
                      <a:endParaRPr kumimoji="1" lang="ja-JP" altLang="en-US" sz="18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6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Difference of Mean Vectors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0.5611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0.8167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0.8338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6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b="0" dirty="0">
                          <a:latin typeface="+mn-ea"/>
                          <a:ea typeface="+mn-ea"/>
                        </a:rPr>
                        <a:t>ICP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0.7153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0.8258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0.8404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Euclidean distance 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0.6997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0.8591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dirty="0">
                          <a:latin typeface="+mn-ea"/>
                          <a:ea typeface="+mn-ea"/>
                        </a:rPr>
                        <a:t>0.8711</a:t>
                      </a:r>
                      <a:endParaRPr kumimoji="1" lang="ja-JP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34758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504277-46E8-08E8-9CA1-AA4FD58D898A}"/>
              </a:ext>
            </a:extLst>
          </p:cNvPr>
          <p:cNvSpPr txBox="1"/>
          <p:nvPr/>
        </p:nvSpPr>
        <p:spPr>
          <a:xfrm rot="10800000" flipV="1">
            <a:off x="838199" y="2367948"/>
            <a:ext cx="85481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Dimension of FFT features: 150 (half of 300 points covering 0 to 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Training normal features 203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Validation normal features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Stroke All features</a:t>
            </a:r>
            <a:r>
              <a:rPr lang="ja-JP" altLang="en-US" dirty="0">
                <a:latin typeface="+mn-ea"/>
              </a:rPr>
              <a:t>　</a:t>
            </a:r>
            <a:r>
              <a:rPr lang="en-US" altLang="ja-JP" dirty="0">
                <a:latin typeface="+mn-ea"/>
              </a:rPr>
              <a:t>152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BD5EB56C-2C7B-AADE-6DF2-A9380E777879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Symmetry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2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02D66-DC98-7D11-BD01-BDED6712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E710C-4BD1-7E27-7F22-CAAD23E66B0A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876F0D-5933-AE60-9C1E-1ED1511A1666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Evaluation of Shape Variations</a:t>
            </a:r>
          </a:p>
          <a:p>
            <a:endParaRPr lang="ja-JP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A58218C-84CA-A796-C651-46D74DB438CE}"/>
              </a:ext>
            </a:extLst>
          </p:cNvPr>
          <p:cNvSpPr txBox="1"/>
          <p:nvPr/>
        </p:nvSpPr>
        <p:spPr>
          <a:xfrm>
            <a:off x="838201" y="2229867"/>
            <a:ext cx="7894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Instead of focusing on left-right shape differences, the evaluation focuses on overall temporal shape variations</a:t>
            </a:r>
            <a:endParaRPr lang="ja-JP" altLang="en-US" dirty="0"/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74CBA657-6FD2-88CD-4529-A3BCD70F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624A087-013F-48C8-EE29-FE2C06A7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9" r="73102"/>
          <a:stretch/>
        </p:blipFill>
        <p:spPr>
          <a:xfrm>
            <a:off x="2901587" y="3294959"/>
            <a:ext cx="1069108" cy="9954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0FFFFC8-EC95-23F4-6EB5-D63C2241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76" r="47753"/>
          <a:stretch/>
        </p:blipFill>
        <p:spPr>
          <a:xfrm>
            <a:off x="5173832" y="3239331"/>
            <a:ext cx="1078697" cy="99540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84A4C90-EF4A-D6C1-AD30-B379C2E7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056" r="23288"/>
          <a:stretch/>
        </p:blipFill>
        <p:spPr>
          <a:xfrm>
            <a:off x="7816505" y="3301175"/>
            <a:ext cx="1017807" cy="995409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D4D406E-7520-AC7D-4059-B91D9FC76125}"/>
              </a:ext>
            </a:extLst>
          </p:cNvPr>
          <p:cNvCxnSpPr>
            <a:cxnSpLocks/>
          </p:cNvCxnSpPr>
          <p:nvPr/>
        </p:nvCxnSpPr>
        <p:spPr>
          <a:xfrm flipV="1">
            <a:off x="3090333" y="3012355"/>
            <a:ext cx="5520267" cy="11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16EBCC9-4D91-2F1E-156F-EE9D4CDAB686}"/>
              </a:ext>
            </a:extLst>
          </p:cNvPr>
          <p:cNvSpPr txBox="1"/>
          <p:nvPr/>
        </p:nvSpPr>
        <p:spPr>
          <a:xfrm>
            <a:off x="8694953" y="2836142"/>
            <a:ext cx="95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time</a:t>
            </a:r>
            <a:endParaRPr lang="ja-JP" altLang="en-US" sz="14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67597E-B87D-0974-ABE3-AA937BC93BD3}"/>
              </a:ext>
            </a:extLst>
          </p:cNvPr>
          <p:cNvSpPr txBox="1"/>
          <p:nvPr/>
        </p:nvSpPr>
        <p:spPr>
          <a:xfrm>
            <a:off x="6802825" y="3573355"/>
            <a:ext cx="41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…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BD8F86E-2D6E-3197-6088-A860B60D4069}"/>
                  </a:ext>
                </a:extLst>
              </p:cNvPr>
              <p:cNvSpPr txBox="1"/>
              <p:nvPr/>
            </p:nvSpPr>
            <p:spPr>
              <a:xfrm>
                <a:off x="2986409" y="3070054"/>
                <a:ext cx="7550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𝜏</m:t>
                      </m:r>
                    </m:oMath>
                  </m:oMathPara>
                </a14:m>
                <a:endParaRPr lang="ja-JP" altLang="en-US" sz="16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ABD8F86E-2D6E-3197-6088-A860B60D4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409" y="3070054"/>
                <a:ext cx="75503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A3B80E0-70B0-3DF2-5A9D-8D7EC13014DE}"/>
                  </a:ext>
                </a:extLst>
              </p:cNvPr>
              <p:cNvSpPr txBox="1"/>
              <p:nvPr/>
            </p:nvSpPr>
            <p:spPr>
              <a:xfrm>
                <a:off x="5321297" y="3058184"/>
                <a:ext cx="7550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2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𝜏</m:t>
                      </m:r>
                    </m:oMath>
                  </m:oMathPara>
                </a14:m>
                <a:endParaRPr lang="ja-JP" altLang="en-US" sz="16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AA3B80E0-70B0-3DF2-5A9D-8D7EC130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297" y="3058184"/>
                <a:ext cx="75503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F70CB7-AC23-95BE-C2C0-7B0E51E4AE45}"/>
                  </a:ext>
                </a:extLst>
              </p:cNvPr>
              <p:cNvSpPr txBox="1"/>
              <p:nvPr/>
            </p:nvSpPr>
            <p:spPr>
              <a:xfrm>
                <a:off x="7947889" y="3061882"/>
                <a:ext cx="75503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t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+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3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𝜏</m:t>
                      </m:r>
                    </m:oMath>
                  </m:oMathPara>
                </a14:m>
                <a:endParaRPr lang="ja-JP" altLang="en-US" sz="16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D1F70CB7-AC23-95BE-C2C0-7B0E51E4A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889" y="3061882"/>
                <a:ext cx="75503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FC6876-534A-1C8E-319F-1E0B4C1C9AF6}"/>
              </a:ext>
            </a:extLst>
          </p:cNvPr>
          <p:cNvSpPr txBox="1"/>
          <p:nvPr/>
        </p:nvSpPr>
        <p:spPr>
          <a:xfrm>
            <a:off x="8702924" y="3573355"/>
            <a:ext cx="41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95093B7-A2C6-8FDD-2EFF-B00E2E4CFF28}"/>
              </a:ext>
            </a:extLst>
          </p:cNvPr>
          <p:cNvSpPr txBox="1"/>
          <p:nvPr/>
        </p:nvSpPr>
        <p:spPr>
          <a:xfrm>
            <a:off x="4093233" y="3602535"/>
            <a:ext cx="41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…</a:t>
            </a:r>
            <a:endParaRPr lang="ja-JP" altLang="en-US" dirty="0"/>
          </a:p>
        </p:txBody>
      </p:sp>
      <p:sp>
        <p:nvSpPr>
          <p:cNvPr id="26" name="矢印: 下カーブ 25">
            <a:extLst>
              <a:ext uri="{FF2B5EF4-FFF2-40B4-BE49-F238E27FC236}">
                <a16:creationId xmlns:a16="http://schemas.microsoft.com/office/drawing/2014/main" id="{F28B8661-187D-26C3-9485-3817FB045A3F}"/>
              </a:ext>
            </a:extLst>
          </p:cNvPr>
          <p:cNvSpPr/>
          <p:nvPr/>
        </p:nvSpPr>
        <p:spPr>
          <a:xfrm rot="21448741" flipV="1">
            <a:off x="3695721" y="4280995"/>
            <a:ext cx="1826643" cy="507804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28" name="矢印: 下カーブ 27">
            <a:extLst>
              <a:ext uri="{FF2B5EF4-FFF2-40B4-BE49-F238E27FC236}">
                <a16:creationId xmlns:a16="http://schemas.microsoft.com/office/drawing/2014/main" id="{FA3CD160-F181-6434-BC72-08CBAE97598D}"/>
              </a:ext>
            </a:extLst>
          </p:cNvPr>
          <p:cNvSpPr/>
          <p:nvPr/>
        </p:nvSpPr>
        <p:spPr>
          <a:xfrm rot="21448741" flipV="1">
            <a:off x="6149529" y="4257806"/>
            <a:ext cx="1826643" cy="507804"/>
          </a:xfrm>
          <a:prstGeom prst="curvedDownArrow">
            <a:avLst>
              <a:gd name="adj1" fmla="val 6597"/>
              <a:gd name="adj2" fmla="val 43360"/>
              <a:gd name="adj3" fmla="val 1840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5A244DC-6393-76DC-5560-C45D01CB52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190" t="2918" r="11164" b="9452"/>
          <a:stretch>
            <a:fillRect/>
          </a:stretch>
        </p:blipFill>
        <p:spPr>
          <a:xfrm>
            <a:off x="3184264" y="5097927"/>
            <a:ext cx="5332404" cy="1021479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8F4CE57-E014-17F8-2478-81D3D036F284}"/>
              </a:ext>
            </a:extLst>
          </p:cNvPr>
          <p:cNvSpPr txBox="1"/>
          <p:nvPr/>
        </p:nvSpPr>
        <p:spPr>
          <a:xfrm>
            <a:off x="8516668" y="5097927"/>
            <a:ext cx="35667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FFT features were computed for these variations, and metrics such as AUC were calculated in the same manner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08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A19443-19A1-1E22-969C-E381253338D9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904A0C-D1ED-7958-9811-3F5D8ED7871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5607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Motion Analysis Using Motion Capture Data</a:t>
            </a:r>
            <a:endParaRPr lang="en-US" altLang="ja-JP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529C4C3-054A-689C-2411-440A37EA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9" r="73102"/>
          <a:stretch/>
        </p:blipFill>
        <p:spPr>
          <a:xfrm>
            <a:off x="9013116" y="2817699"/>
            <a:ext cx="1981088" cy="233710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12AC88-01EE-F062-F3B1-AAA332CFA258}"/>
              </a:ext>
            </a:extLst>
          </p:cNvPr>
          <p:cNvSpPr txBox="1"/>
          <p:nvPr/>
        </p:nvSpPr>
        <p:spPr>
          <a:xfrm>
            <a:off x="838200" y="2963749"/>
            <a:ext cx="73783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Motion analysis using motion capture data — a set of key points obtained from sensors attached to the body</a:t>
            </a:r>
          </a:p>
          <a:p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independent of body shape and background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000" dirty="0"/>
              <a:t>applicable to healthcare, sports, and activity recognition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2232FC-9F79-9F7C-89A3-3FD6AD37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40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9175F-9454-8C21-1084-06EC15DF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E78EC6-6407-DA67-7C26-E9300AFD9A17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7F261A-2D23-4BF3-84EE-FBB2E5DEC719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4822860" cy="4555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Shape Variations</a:t>
            </a:r>
          </a:p>
          <a:p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801D4279-01D1-AA3D-9E70-160AF356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3451DB83-0A1A-5290-CCA4-0481D6A7C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52269"/>
              </p:ext>
            </p:extLst>
          </p:nvPr>
        </p:nvGraphicFramePr>
        <p:xfrm>
          <a:off x="6355422" y="1399782"/>
          <a:ext cx="5418666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767010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9438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分離度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36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Shape Subspace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0" dirty="0"/>
                        <a:t>1.0664</a:t>
                      </a:r>
                      <a:endParaRPr kumimoji="1" lang="ja-JP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98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Difference of Mean Vectors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b="1" dirty="0"/>
                        <a:t>1.5358</a:t>
                      </a:r>
                      <a:endParaRPr kumimoji="1" lang="ja-JP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546942"/>
                  </a:ext>
                </a:extLst>
              </a:tr>
              <a:tr h="157545">
                <a:tc>
                  <a:txBody>
                    <a:bodyPr/>
                    <a:lstStyle/>
                    <a:p>
                      <a:r>
                        <a:rPr lang="en-US" altLang="ja-JP" sz="1800" b="0" dirty="0">
                          <a:latin typeface="+mn-ea"/>
                          <a:ea typeface="+mn-ea"/>
                        </a:rPr>
                        <a:t>ICP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0.9511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4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Euclidean distance 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1.4978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33287"/>
                  </a:ext>
                </a:extLst>
              </a:tr>
            </a:tbl>
          </a:graphicData>
        </a:graphic>
      </p:graphicFrame>
      <p:pic>
        <p:nvPicPr>
          <p:cNvPr id="15" name="図 14">
            <a:extLst>
              <a:ext uri="{FF2B5EF4-FFF2-40B4-BE49-F238E27FC236}">
                <a16:creationId xmlns:a16="http://schemas.microsoft.com/office/drawing/2014/main" id="{67041F04-BDF6-30E3-E8F5-DDB7C76BF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4" y="3754861"/>
            <a:ext cx="2291533" cy="232869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D15E020A-319D-1011-B605-71775014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3" y="3677144"/>
            <a:ext cx="2364267" cy="240641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42B4E68-0064-213F-2C77-2E99C5067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28" y="3667675"/>
            <a:ext cx="2436868" cy="240715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71EDEEA0-F030-0064-4E15-CE692755A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464" y="3677144"/>
            <a:ext cx="2512112" cy="24128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C06998F-E798-9279-5CD1-40CBF060CACE}"/>
              </a:ext>
            </a:extLst>
          </p:cNvPr>
          <p:cNvSpPr txBox="1"/>
          <p:nvPr/>
        </p:nvSpPr>
        <p:spPr>
          <a:xfrm rot="10800000" flipV="1">
            <a:off x="838199" y="2259443"/>
            <a:ext cx="4042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Distribution and separability (Fisher’s discriminant ratio) of FFT features</a:t>
            </a:r>
            <a:endParaRPr lang="en-US" altLang="ja-JP" dirty="0">
              <a:latin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A57511C-55AF-5373-B2CE-928D1BC22747}"/>
              </a:ext>
            </a:extLst>
          </p:cNvPr>
          <p:cNvSpPr txBox="1"/>
          <p:nvPr/>
        </p:nvSpPr>
        <p:spPr>
          <a:xfrm>
            <a:off x="1144622" y="6123453"/>
            <a:ext cx="1964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Shape Subspace</a:t>
            </a:r>
            <a:endParaRPr lang="en-US" altLang="ja-JP" sz="1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20D346-ED21-2A5D-C42F-AD793515182B}"/>
              </a:ext>
            </a:extLst>
          </p:cNvPr>
          <p:cNvSpPr txBox="1"/>
          <p:nvPr/>
        </p:nvSpPr>
        <p:spPr>
          <a:xfrm>
            <a:off x="7112685" y="6123453"/>
            <a:ext cx="781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latin typeface="+mn-ea"/>
              </a:rPr>
              <a:t>ICP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20A97E4-06C3-0B65-614B-91693E6B742C}"/>
              </a:ext>
            </a:extLst>
          </p:cNvPr>
          <p:cNvSpPr txBox="1"/>
          <p:nvPr/>
        </p:nvSpPr>
        <p:spPr>
          <a:xfrm>
            <a:off x="3790555" y="6123453"/>
            <a:ext cx="1800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Difference of Mean Vectors</a:t>
            </a:r>
            <a:endParaRPr lang="en-US" altLang="ja-JP" sz="1400" b="1" dirty="0"/>
          </a:p>
          <a:p>
            <a:endParaRPr lang="en-US" altLang="ja-JP" sz="1400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ABF4C34-8A9F-3166-0CF1-A636CF5B4A4F}"/>
              </a:ext>
            </a:extLst>
          </p:cNvPr>
          <p:cNvSpPr txBox="1"/>
          <p:nvPr/>
        </p:nvSpPr>
        <p:spPr>
          <a:xfrm>
            <a:off x="9415634" y="6123453"/>
            <a:ext cx="2150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Euclidean distance </a:t>
            </a:r>
            <a:endParaRPr lang="ja-JP" altLang="en-US" sz="1400" dirty="0">
              <a:latin typeface="+mn-ea"/>
            </a:endParaRPr>
          </a:p>
          <a:p>
            <a:endParaRPr lang="en-US" altLang="ja-JP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183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E07A1-0F33-3157-1A64-5410B536F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E73951-A32F-4FC8-95C1-C0F6D0C118EF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F09144-6EE0-2C38-54F6-862C54EFFA59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Evaluation of Shape Variations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19DE5361-6546-6DA3-6378-2268FF845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EF897B27-AB32-A13D-F137-EF5F1B5C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21916"/>
              </p:ext>
            </p:extLst>
          </p:nvPr>
        </p:nvGraphicFramePr>
        <p:xfrm>
          <a:off x="838200" y="4052912"/>
          <a:ext cx="10412004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001">
                  <a:extLst>
                    <a:ext uri="{9D8B030D-6E8A-4147-A177-3AD203B41FA5}">
                      <a16:colId xmlns:a16="http://schemas.microsoft.com/office/drawing/2014/main" val="2705477936"/>
                    </a:ext>
                  </a:extLst>
                </a:gridCol>
                <a:gridCol w="2603001">
                  <a:extLst>
                    <a:ext uri="{9D8B030D-6E8A-4147-A177-3AD203B41FA5}">
                      <a16:colId xmlns:a16="http://schemas.microsoft.com/office/drawing/2014/main" val="21778131"/>
                    </a:ext>
                  </a:extLst>
                </a:gridCol>
                <a:gridCol w="2603001">
                  <a:extLst>
                    <a:ext uri="{9D8B030D-6E8A-4147-A177-3AD203B41FA5}">
                      <a16:colId xmlns:a16="http://schemas.microsoft.com/office/drawing/2014/main" val="3954823268"/>
                    </a:ext>
                  </a:extLst>
                </a:gridCol>
                <a:gridCol w="2603001">
                  <a:extLst>
                    <a:ext uri="{9D8B030D-6E8A-4147-A177-3AD203B41FA5}">
                      <a16:colId xmlns:a16="http://schemas.microsoft.com/office/drawing/2014/main" val="276875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AUC(</a:t>
                      </a:r>
                      <a:r>
                        <a:rPr lang="en-US" altLang="ja-JP" sz="1600" dirty="0"/>
                        <a:t>Dimension of the normal subspace: 5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AUC(</a:t>
                      </a:r>
                      <a:r>
                        <a:rPr lang="en-US" altLang="ja-JP" sz="1600" dirty="0"/>
                        <a:t>Dimension of the normal subspace: 3</a:t>
                      </a: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AUC</a:t>
                      </a:r>
                      <a:r>
                        <a:rPr lang="en-US" altLang="ja-JP" sz="1600" dirty="0"/>
                        <a:t>(Dimension of the normal subspace: 2)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05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Shape Subspace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dirty="0">
                          <a:latin typeface="+mn-ea"/>
                          <a:ea typeface="+mn-ea"/>
                        </a:rPr>
                        <a:t>0.8968</a:t>
                      </a:r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latin typeface="+mn-ea"/>
                          <a:ea typeface="+mn-ea"/>
                        </a:rPr>
                        <a:t>0.9164</a:t>
                      </a:r>
                      <a:endParaRPr kumimoji="1" lang="ja-JP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0" dirty="0">
                          <a:latin typeface="+mn-ea"/>
                          <a:ea typeface="+mn-ea"/>
                        </a:rPr>
                        <a:t>0.8949</a:t>
                      </a:r>
                      <a:endParaRPr kumimoji="1" lang="ja-JP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6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Difference of Mean Vectors</a:t>
                      </a:r>
                      <a:endParaRPr lang="en-US" altLang="ja-JP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0.9096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0.8863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b="1" dirty="0">
                          <a:latin typeface="+mn-ea"/>
                          <a:ea typeface="+mn-ea"/>
                        </a:rPr>
                        <a:t>0.9136</a:t>
                      </a:r>
                      <a:endParaRPr kumimoji="1" lang="ja-JP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6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1800" b="0" dirty="0">
                          <a:latin typeface="+mn-ea"/>
                          <a:ea typeface="+mn-ea"/>
                        </a:rPr>
                        <a:t>ICP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0.9036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0.9083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0.9092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95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>
                          <a:solidFill>
                            <a:schemeClr val="tx1"/>
                          </a:solidFill>
                        </a:rPr>
                        <a:t>Euclidean distance </a:t>
                      </a:r>
                      <a:endParaRPr kumimoji="1" lang="ja-JP" altLang="en-US" sz="1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b="1" dirty="0">
                          <a:latin typeface="+mn-ea"/>
                          <a:ea typeface="+mn-ea"/>
                        </a:rPr>
                        <a:t>0.9106</a:t>
                      </a:r>
                      <a:endParaRPr kumimoji="1" lang="ja-JP" altLang="en-US" sz="16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0.8866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+mn-ea"/>
                          <a:ea typeface="+mn-ea"/>
                        </a:rPr>
                        <a:t>0.9130</a:t>
                      </a:r>
                      <a:endParaRPr kumimoji="1" lang="ja-JP" altLang="en-US" sz="16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34758"/>
                  </a:ext>
                </a:extLst>
              </a:tr>
            </a:tbl>
          </a:graphicData>
        </a:graphic>
      </p:graphicFrame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8E65B4A-54F2-C1AC-3326-670A2F6F11AA}"/>
              </a:ext>
            </a:extLst>
          </p:cNvPr>
          <p:cNvSpPr txBox="1"/>
          <p:nvPr/>
        </p:nvSpPr>
        <p:spPr>
          <a:xfrm rot="10800000" flipV="1">
            <a:off x="838199" y="2229449"/>
            <a:ext cx="87244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Frame interval: 5</a:t>
            </a:r>
            <a:endParaRPr lang="en-US" altLang="ja-JP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Dimension of FFT features: 150 (half of 300 points covering 0 to 50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Training normal features 203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Validation normal features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>
                <a:latin typeface="+mn-ea"/>
              </a:rPr>
              <a:t>Stroke All features</a:t>
            </a:r>
            <a:r>
              <a:rPr lang="ja-JP" altLang="en-US" dirty="0">
                <a:latin typeface="+mn-ea"/>
              </a:rPr>
              <a:t>　</a:t>
            </a:r>
            <a:r>
              <a:rPr lang="en-US" altLang="ja-JP" dirty="0">
                <a:latin typeface="+mn-ea"/>
              </a:rPr>
              <a:t>152</a:t>
            </a:r>
          </a:p>
        </p:txBody>
      </p:sp>
    </p:spTree>
    <p:extLst>
      <p:ext uri="{BB962C8B-B14F-4D97-AF65-F5344CB8AC3E}">
        <p14:creationId xmlns:p14="http://schemas.microsoft.com/office/powerpoint/2010/main" val="108615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DB45-9035-C492-26F9-410BA967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E0EC5C-2B67-70C9-0C44-417B2922FCB5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Feature Work / </a:t>
            </a:r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まとめ</a:t>
            </a:r>
          </a:p>
        </p:txBody>
      </p:sp>
      <p:sp>
        <p:nvSpPr>
          <p:cNvPr id="71" name="スライド番号プレースホルダー 70">
            <a:extLst>
              <a:ext uri="{FF2B5EF4-FFF2-40B4-BE49-F238E27FC236}">
                <a16:creationId xmlns:a16="http://schemas.microsoft.com/office/drawing/2014/main" id="{0A4DE6C0-277C-11E3-A57A-E7EF24458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AC63CA-E21A-457B-7A5E-3685A4337CEB}"/>
              </a:ext>
            </a:extLst>
          </p:cNvPr>
          <p:cNvSpPr txBox="1"/>
          <p:nvPr/>
        </p:nvSpPr>
        <p:spPr>
          <a:xfrm>
            <a:off x="1081854" y="1796392"/>
            <a:ext cx="93091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Gait evaluation considering both segmental coordination and temporal variations of the entire shape is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Although gait data from patients with disorders are limited, stable analysis can be achieved using the subspace method, which is relatively robust to the amount of data</a:t>
            </a:r>
          </a:p>
          <a:p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In evaluating gait symmetry, the shape subspace method demonstrates particularly high effectiveness and may capture the geometric coordination between different body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Changes in results due to hyperparameters and shape variations are also examined, including second-order differences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We want to perform reliable gait evaluation</a:t>
            </a:r>
          </a:p>
        </p:txBody>
      </p:sp>
    </p:spTree>
    <p:extLst>
      <p:ext uri="{BB962C8B-B14F-4D97-AF65-F5344CB8AC3E}">
        <p14:creationId xmlns:p14="http://schemas.microsoft.com/office/powerpoint/2010/main" val="174430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0B047-874E-80D2-2E9D-459E6709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93D3DC-59D5-DCE7-90FD-0E38576B7095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研究背景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160CB442-488E-F89D-5FDB-1C43724C876A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682537" cy="2082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 Shape Subspace</a:t>
            </a:r>
            <a:endParaRPr lang="en-US" altLang="ja-JP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800" dirty="0"/>
          </a:p>
          <a:p>
            <a:r>
              <a:rPr lang="en-US" altLang="ja-JP" sz="2000" dirty="0"/>
              <a:t>A three-dimensional subspace of a p-dimensional vector space representing the shapes of a set of p landmarks</a:t>
            </a:r>
          </a:p>
          <a:p>
            <a:r>
              <a:rPr lang="en-US" altLang="ja-JP" sz="2000" dirty="0"/>
              <a:t>Invariant under linear affine transformations</a:t>
            </a:r>
          </a:p>
          <a:p>
            <a:r>
              <a:rPr lang="en-US" altLang="ja-JP" sz="2000" dirty="0"/>
              <a:t>Viewpoint-independent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DA6E870-EF4E-E5E8-8EB0-23BE34AE1C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9" r="73102"/>
          <a:stretch/>
        </p:blipFill>
        <p:spPr>
          <a:xfrm>
            <a:off x="3334075" y="3938351"/>
            <a:ext cx="1554145" cy="1833435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51DBF65-C825-FE4C-B3E7-A2DE5A7B8FD0}"/>
              </a:ext>
            </a:extLst>
          </p:cNvPr>
          <p:cNvGrpSpPr/>
          <p:nvPr/>
        </p:nvGrpSpPr>
        <p:grpSpPr>
          <a:xfrm rot="1744328">
            <a:off x="6673331" y="4039587"/>
            <a:ext cx="1102758" cy="1562723"/>
            <a:chOff x="3695272" y="3181975"/>
            <a:chExt cx="735787" cy="1062302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7FD2C8E1-72D3-B23F-6F58-22CD36809B97}"/>
                </a:ext>
              </a:extLst>
            </p:cNvPr>
            <p:cNvGrpSpPr/>
            <p:nvPr/>
          </p:nvGrpSpPr>
          <p:grpSpPr>
            <a:xfrm rot="19763918">
              <a:off x="3737654" y="3181975"/>
              <a:ext cx="693405" cy="1062302"/>
              <a:chOff x="2342507" y="3914454"/>
              <a:chExt cx="1667941" cy="2260313"/>
            </a:xfrm>
          </p:grpSpPr>
          <p:sp>
            <p:nvSpPr>
              <p:cNvPr id="13" name="二等辺三角形 12">
                <a:extLst>
                  <a:ext uri="{FF2B5EF4-FFF2-40B4-BE49-F238E27FC236}">
                    <a16:creationId xmlns:a16="http://schemas.microsoft.com/office/drawing/2014/main" id="{023A416C-3572-7F8A-E0CF-A0C3C583B131}"/>
                  </a:ext>
                </a:extLst>
              </p:cNvPr>
              <p:cNvSpPr/>
              <p:nvPr/>
            </p:nvSpPr>
            <p:spPr>
              <a:xfrm rot="10800000">
                <a:off x="2342507" y="4152361"/>
                <a:ext cx="1667939" cy="2022406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B4490190-D24F-4D18-B9CD-DBC94ABECAC8}"/>
                  </a:ext>
                </a:extLst>
              </p:cNvPr>
              <p:cNvSpPr/>
              <p:nvPr/>
            </p:nvSpPr>
            <p:spPr>
              <a:xfrm>
                <a:off x="2342508" y="3914454"/>
                <a:ext cx="1667940" cy="45206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36EF3161-BBA1-3947-B0DE-E497AD1FDCE2}"/>
                </a:ext>
              </a:extLst>
            </p:cNvPr>
            <p:cNvCxnSpPr>
              <a:cxnSpLocks/>
              <a:stCxn id="13" idx="0"/>
              <a:endCxn id="14" idx="3"/>
            </p:cNvCxnSpPr>
            <p:nvPr/>
          </p:nvCxnSpPr>
          <p:spPr>
            <a:xfrm flipH="1" flipV="1">
              <a:off x="3695272" y="3536839"/>
              <a:ext cx="659473" cy="6334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4C3805A6-9351-35AF-7956-9C7686880AAF}"/>
                </a:ext>
              </a:extLst>
            </p:cNvPr>
            <p:cNvCxnSpPr>
              <a:cxnSpLocks/>
              <a:stCxn id="13" idx="0"/>
              <a:endCxn id="14" idx="4"/>
            </p:cNvCxnSpPr>
            <p:nvPr/>
          </p:nvCxnSpPr>
          <p:spPr>
            <a:xfrm flipH="1" flipV="1">
              <a:off x="3922124" y="3438820"/>
              <a:ext cx="432621" cy="731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06518EC6-0528-A6A0-AC80-999DB356C801}"/>
                </a:ext>
              </a:extLst>
            </p:cNvPr>
            <p:cNvCxnSpPr>
              <a:cxnSpLocks/>
              <a:stCxn id="13" idx="0"/>
              <a:endCxn id="14" idx="5"/>
            </p:cNvCxnSpPr>
            <p:nvPr/>
          </p:nvCxnSpPr>
          <p:spPr>
            <a:xfrm flipH="1" flipV="1">
              <a:off x="4117297" y="3287240"/>
              <a:ext cx="237448" cy="8830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DC38EC2-C626-1F3B-C274-0D026709D4CE}"/>
                  </a:ext>
                </a:extLst>
              </p:cNvPr>
              <p:cNvSpPr txBox="1"/>
              <p:nvPr/>
            </p:nvSpPr>
            <p:spPr>
              <a:xfrm>
                <a:off x="2945030" y="5838409"/>
                <a:ext cx="233223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| 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𝑖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=1,⋯,</m:t>
                      </m:r>
                      <m:r>
                        <a:rPr lang="en-US" altLang="ja-JP" sz="16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𝑝</m:t>
                      </m:r>
                    </m:oMath>
                  </m:oMathPara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DDC38EC2-C626-1F3B-C274-0D026709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030" y="5838409"/>
                <a:ext cx="2332234" cy="338554"/>
              </a:xfrm>
              <a:prstGeom prst="rect">
                <a:avLst/>
              </a:prstGeom>
              <a:blipFill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368030D-CC87-00D5-68F3-501D5C6AD9F3}"/>
                  </a:ext>
                </a:extLst>
              </p:cNvPr>
              <p:cNvSpPr txBox="1"/>
              <p:nvPr/>
            </p:nvSpPr>
            <p:spPr>
              <a:xfrm>
                <a:off x="5418591" y="5833663"/>
                <a:ext cx="40608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160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𝒮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three</m:t>
                      </m:r>
                      <m:r>
                        <a:rPr lang="en-US" altLang="ja-JP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dimensional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shape</m:t>
                      </m:r>
                      <m: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ja-JP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subspace</m:t>
                      </m:r>
                    </m:oMath>
                  </m:oMathPara>
                </a14:m>
                <a:endParaRPr lang="ja-JP" altLang="en-US" sz="1600" dirty="0"/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1368030D-CC87-00D5-68F3-501D5C6AD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591" y="5833663"/>
                <a:ext cx="4060806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矢印: 右 16">
            <a:extLst>
              <a:ext uri="{FF2B5EF4-FFF2-40B4-BE49-F238E27FC236}">
                <a16:creationId xmlns:a16="http://schemas.microsoft.com/office/drawing/2014/main" id="{1D6C9D04-CC09-DDA1-F870-0CACA0956BC7}"/>
              </a:ext>
            </a:extLst>
          </p:cNvPr>
          <p:cNvSpPr/>
          <p:nvPr/>
        </p:nvSpPr>
        <p:spPr>
          <a:xfrm>
            <a:off x="5247444" y="4685791"/>
            <a:ext cx="876956" cy="33855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17">
            <a:extLst>
              <a:ext uri="{FF2B5EF4-FFF2-40B4-BE49-F238E27FC236}">
                <a16:creationId xmlns:a16="http://schemas.microsoft.com/office/drawing/2014/main" id="{853675EA-A830-7F6E-444F-B6137F2A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796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F146-6A4F-BB3A-2556-7156694AB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D83B3-B95D-67C4-681F-A222051FC0F5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A10263-91F9-3E89-2356-A6081BBEFD5A}"/>
              </a:ext>
            </a:extLst>
          </p:cNvPr>
          <p:cNvSpPr txBox="1">
            <a:spLocks/>
          </p:cNvSpPr>
          <p:nvPr/>
        </p:nvSpPr>
        <p:spPr>
          <a:xfrm>
            <a:off x="811452" y="2718807"/>
            <a:ext cx="4597265" cy="289478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dirty="0"/>
              <a:t>Human motion cannot be captured by linear transformations; the shape subspace changes according to the motion</a:t>
            </a:r>
          </a:p>
          <a:p>
            <a:endParaRPr lang="en-US" altLang="ja-JP" sz="2000" dirty="0"/>
          </a:p>
          <a:p>
            <a:r>
              <a:rPr lang="en-US" altLang="ja-JP" sz="2000" dirty="0"/>
              <a:t>Each frame’s set of key points is represented as a single shape subspace, and the differences between shape subspaces are computed</a:t>
            </a:r>
          </a:p>
          <a:p>
            <a:endParaRPr lang="en-US" altLang="ja-JP" sz="2000" dirty="0"/>
          </a:p>
          <a:p>
            <a:r>
              <a:rPr lang="en-US" altLang="ja-JP" sz="2000" dirty="0"/>
              <a:t>Geometrically computing motion variations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20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60F8FD7-EABB-620A-CD94-2981714C1FF6}"/>
              </a:ext>
            </a:extLst>
          </p:cNvPr>
          <p:cNvGrpSpPr/>
          <p:nvPr/>
        </p:nvGrpSpPr>
        <p:grpSpPr>
          <a:xfrm>
            <a:off x="5559725" y="2587200"/>
            <a:ext cx="7622876" cy="4135217"/>
            <a:chOff x="2627439" y="878133"/>
            <a:chExt cx="7937999" cy="4234165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67A7B85-B0BF-7A3A-3661-A99F0CBDA594}"/>
                </a:ext>
              </a:extLst>
            </p:cNvPr>
            <p:cNvSpPr/>
            <p:nvPr/>
          </p:nvSpPr>
          <p:spPr>
            <a:xfrm>
              <a:off x="3459775" y="3457729"/>
              <a:ext cx="1237872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B5AD1EA8-E1D2-101D-2988-1EA2AF07B682}"/>
                </a:ext>
              </a:extLst>
            </p:cNvPr>
            <p:cNvSpPr/>
            <p:nvPr/>
          </p:nvSpPr>
          <p:spPr>
            <a:xfrm>
              <a:off x="6311443" y="3756093"/>
              <a:ext cx="1237872" cy="457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4688BF4A-6590-5CCB-2CFD-26251CF6B9D1}"/>
                </a:ext>
              </a:extLst>
            </p:cNvPr>
            <p:cNvGrpSpPr/>
            <p:nvPr/>
          </p:nvGrpSpPr>
          <p:grpSpPr>
            <a:xfrm rot="19214607">
              <a:off x="4293363" y="3766326"/>
              <a:ext cx="1000487" cy="1062303"/>
              <a:chOff x="3584113" y="3181975"/>
              <a:chExt cx="1000487" cy="1062302"/>
            </a:xfrm>
          </p:grpSpPr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F86C36D0-8DDF-CCC2-9398-9830FD1226A4}"/>
                  </a:ext>
                </a:extLst>
              </p:cNvPr>
              <p:cNvGrpSpPr/>
              <p:nvPr/>
            </p:nvGrpSpPr>
            <p:grpSpPr>
              <a:xfrm rot="19763918">
                <a:off x="3737654" y="3181975"/>
                <a:ext cx="693405" cy="1062302"/>
                <a:chOff x="2342507" y="3914454"/>
                <a:chExt cx="1667941" cy="2260313"/>
              </a:xfrm>
            </p:grpSpPr>
            <p:sp>
              <p:nvSpPr>
                <p:cNvPr id="75" name="二等辺三角形 74">
                  <a:extLst>
                    <a:ext uri="{FF2B5EF4-FFF2-40B4-BE49-F238E27FC236}">
                      <a16:creationId xmlns:a16="http://schemas.microsoft.com/office/drawing/2014/main" id="{94B0238C-CB86-734E-2FC8-20FB3B5BBAC8}"/>
                    </a:ext>
                  </a:extLst>
                </p:cNvPr>
                <p:cNvSpPr/>
                <p:nvPr/>
              </p:nvSpPr>
              <p:spPr>
                <a:xfrm rot="10800000">
                  <a:off x="2342507" y="4152361"/>
                  <a:ext cx="1667939" cy="2022406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76" name="楕円 75">
                  <a:extLst>
                    <a:ext uri="{FF2B5EF4-FFF2-40B4-BE49-F238E27FC236}">
                      <a16:creationId xmlns:a16="http://schemas.microsoft.com/office/drawing/2014/main" id="{B86B2DA6-EFC4-2E6D-3117-57ACDFAEE29B}"/>
                    </a:ext>
                  </a:extLst>
                </p:cNvPr>
                <p:cNvSpPr/>
                <p:nvPr/>
              </p:nvSpPr>
              <p:spPr>
                <a:xfrm>
                  <a:off x="2342508" y="3914454"/>
                  <a:ext cx="1667940" cy="45206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72" name="直線矢印コネクタ 71">
                <a:extLst>
                  <a:ext uri="{FF2B5EF4-FFF2-40B4-BE49-F238E27FC236}">
                    <a16:creationId xmlns:a16="http://schemas.microsoft.com/office/drawing/2014/main" id="{BDABB008-4585-FCE7-FBCD-684737AF0639}"/>
                  </a:ext>
                </a:extLst>
              </p:cNvPr>
              <p:cNvCxnSpPr>
                <a:cxnSpLocks/>
                <a:stCxn id="75" idx="0"/>
                <a:endCxn id="76" idx="3"/>
              </p:cNvCxnSpPr>
              <p:nvPr/>
            </p:nvCxnSpPr>
            <p:spPr>
              <a:xfrm flipH="1" flipV="1">
                <a:off x="3695272" y="3536839"/>
                <a:ext cx="659473" cy="6334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矢印コネクタ 72">
                <a:extLst>
                  <a:ext uri="{FF2B5EF4-FFF2-40B4-BE49-F238E27FC236}">
                    <a16:creationId xmlns:a16="http://schemas.microsoft.com/office/drawing/2014/main" id="{F4F3B3C5-74BE-B767-D931-C4B32ADE69E5}"/>
                  </a:ext>
                </a:extLst>
              </p:cNvPr>
              <p:cNvCxnSpPr>
                <a:cxnSpLocks/>
                <a:stCxn id="75" idx="0"/>
                <a:endCxn id="76" idx="0"/>
              </p:cNvCxnSpPr>
              <p:nvPr/>
            </p:nvCxnSpPr>
            <p:spPr>
              <a:xfrm rot="2385393" flipH="1" flipV="1">
                <a:off x="3584113" y="3534582"/>
                <a:ext cx="1000487" cy="3570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矢印コネクタ 73">
                <a:extLst>
                  <a:ext uri="{FF2B5EF4-FFF2-40B4-BE49-F238E27FC236}">
                    <a16:creationId xmlns:a16="http://schemas.microsoft.com/office/drawing/2014/main" id="{67988195-8CBE-DEAE-AAEC-1D3F24781B19}"/>
                  </a:ext>
                </a:extLst>
              </p:cNvPr>
              <p:cNvCxnSpPr>
                <a:cxnSpLocks/>
                <a:stCxn id="75" idx="0"/>
                <a:endCxn id="76" idx="5"/>
              </p:cNvCxnSpPr>
              <p:nvPr/>
            </p:nvCxnSpPr>
            <p:spPr>
              <a:xfrm flipH="1" flipV="1">
                <a:off x="4117297" y="3287240"/>
                <a:ext cx="237448" cy="883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8FE8920C-EECD-9055-816D-3BDD6BB0C50C}"/>
                </a:ext>
              </a:extLst>
            </p:cNvPr>
            <p:cNvGrpSpPr/>
            <p:nvPr/>
          </p:nvGrpSpPr>
          <p:grpSpPr>
            <a:xfrm rot="20298323" flipH="1">
              <a:off x="5129007" y="3406346"/>
              <a:ext cx="735787" cy="1062303"/>
              <a:chOff x="3424829" y="3345137"/>
              <a:chExt cx="735787" cy="1062302"/>
            </a:xfrm>
          </p:grpSpPr>
          <p:grpSp>
            <p:nvGrpSpPr>
              <p:cNvPr id="65" name="グループ化 64">
                <a:extLst>
                  <a:ext uri="{FF2B5EF4-FFF2-40B4-BE49-F238E27FC236}">
                    <a16:creationId xmlns:a16="http://schemas.microsoft.com/office/drawing/2014/main" id="{471F9739-B5FF-240B-A964-64F614327DE4}"/>
                  </a:ext>
                </a:extLst>
              </p:cNvPr>
              <p:cNvGrpSpPr/>
              <p:nvPr/>
            </p:nvGrpSpPr>
            <p:grpSpPr>
              <a:xfrm rot="19763918">
                <a:off x="3467211" y="3345137"/>
                <a:ext cx="693405" cy="1062302"/>
                <a:chOff x="2342507" y="3914454"/>
                <a:chExt cx="1667941" cy="2260313"/>
              </a:xfrm>
            </p:grpSpPr>
            <p:sp>
              <p:nvSpPr>
                <p:cNvPr id="69" name="二等辺三角形 68">
                  <a:extLst>
                    <a:ext uri="{FF2B5EF4-FFF2-40B4-BE49-F238E27FC236}">
                      <a16:creationId xmlns:a16="http://schemas.microsoft.com/office/drawing/2014/main" id="{1EABD815-B99B-41DC-DAE7-4CBF6EACF376}"/>
                    </a:ext>
                  </a:extLst>
                </p:cNvPr>
                <p:cNvSpPr/>
                <p:nvPr/>
              </p:nvSpPr>
              <p:spPr>
                <a:xfrm rot="10800000">
                  <a:off x="2342507" y="4152361"/>
                  <a:ext cx="1667939" cy="2022406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70" name="楕円 69">
                  <a:extLst>
                    <a:ext uri="{FF2B5EF4-FFF2-40B4-BE49-F238E27FC236}">
                      <a16:creationId xmlns:a16="http://schemas.microsoft.com/office/drawing/2014/main" id="{19DF1C80-9845-39F6-1BD4-931027EB6BCC}"/>
                    </a:ext>
                  </a:extLst>
                </p:cNvPr>
                <p:cNvSpPr/>
                <p:nvPr/>
              </p:nvSpPr>
              <p:spPr>
                <a:xfrm>
                  <a:off x="2342508" y="3914454"/>
                  <a:ext cx="1667940" cy="45206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cxnSp>
            <p:nvCxnSpPr>
              <p:cNvPr id="66" name="直線矢印コネクタ 65">
                <a:extLst>
                  <a:ext uri="{FF2B5EF4-FFF2-40B4-BE49-F238E27FC236}">
                    <a16:creationId xmlns:a16="http://schemas.microsoft.com/office/drawing/2014/main" id="{5ABC7523-339D-07EA-05FC-AE4BC281838F}"/>
                  </a:ext>
                </a:extLst>
              </p:cNvPr>
              <p:cNvCxnSpPr>
                <a:cxnSpLocks/>
                <a:stCxn id="69" idx="0"/>
                <a:endCxn id="70" idx="3"/>
              </p:cNvCxnSpPr>
              <p:nvPr/>
            </p:nvCxnSpPr>
            <p:spPr>
              <a:xfrm flipH="1" flipV="1">
                <a:off x="3424829" y="3700001"/>
                <a:ext cx="659473" cy="6334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矢印コネクタ 66">
                <a:extLst>
                  <a:ext uri="{FF2B5EF4-FFF2-40B4-BE49-F238E27FC236}">
                    <a16:creationId xmlns:a16="http://schemas.microsoft.com/office/drawing/2014/main" id="{17CA3323-CA1A-B216-A330-38A3B25F80B4}"/>
                  </a:ext>
                </a:extLst>
              </p:cNvPr>
              <p:cNvCxnSpPr>
                <a:cxnSpLocks/>
                <a:stCxn id="69" idx="0"/>
                <a:endCxn id="70" idx="0"/>
              </p:cNvCxnSpPr>
              <p:nvPr/>
            </p:nvCxnSpPr>
            <p:spPr>
              <a:xfrm rot="19708135" flipV="1">
                <a:off x="3805294" y="3345207"/>
                <a:ext cx="17238" cy="10621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矢印コネクタ 67">
                <a:extLst>
                  <a:ext uri="{FF2B5EF4-FFF2-40B4-BE49-F238E27FC236}">
                    <a16:creationId xmlns:a16="http://schemas.microsoft.com/office/drawing/2014/main" id="{113110FC-0970-0060-43F6-968C19526F70}"/>
                  </a:ext>
                </a:extLst>
              </p:cNvPr>
              <p:cNvCxnSpPr>
                <a:cxnSpLocks/>
                <a:stCxn id="69" idx="0"/>
                <a:endCxn id="70" idx="5"/>
              </p:cNvCxnSpPr>
              <p:nvPr/>
            </p:nvCxnSpPr>
            <p:spPr>
              <a:xfrm flipH="1" flipV="1">
                <a:off x="3846854" y="3450402"/>
                <a:ext cx="237448" cy="883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F9A71F00-3E3A-F0A5-29A1-18DFD896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49" r="73102"/>
            <a:stretch/>
          </p:blipFill>
          <p:spPr>
            <a:xfrm>
              <a:off x="2627439" y="1884357"/>
              <a:ext cx="1069108" cy="995409"/>
            </a:xfrm>
            <a:prstGeom prst="rect">
              <a:avLst/>
            </a:prstGeom>
          </p:spPr>
        </p:pic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C83890CE-6B94-40F0-E7FE-6114802AA006}"/>
                </a:ext>
              </a:extLst>
            </p:cNvPr>
            <p:cNvGrpSpPr/>
            <p:nvPr/>
          </p:nvGrpSpPr>
          <p:grpSpPr>
            <a:xfrm rot="19721337">
              <a:off x="4818701" y="3581684"/>
              <a:ext cx="538003" cy="929725"/>
              <a:chOff x="2004692" y="4374491"/>
              <a:chExt cx="866853" cy="912978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59" name="グループ化 58">
                <a:extLst>
                  <a:ext uri="{FF2B5EF4-FFF2-40B4-BE49-F238E27FC236}">
                    <a16:creationId xmlns:a16="http://schemas.microsoft.com/office/drawing/2014/main" id="{54581DEE-62B5-9D06-9A7B-F955931B9B31}"/>
                  </a:ext>
                </a:extLst>
              </p:cNvPr>
              <p:cNvGrpSpPr/>
              <p:nvPr/>
            </p:nvGrpSpPr>
            <p:grpSpPr>
              <a:xfrm>
                <a:off x="2091416" y="4374491"/>
                <a:ext cx="693406" cy="912977"/>
                <a:chOff x="2342503" y="3914455"/>
                <a:chExt cx="1667943" cy="2260312"/>
              </a:xfrm>
              <a:grpFill/>
            </p:grpSpPr>
            <p:sp>
              <p:nvSpPr>
                <p:cNvPr id="63" name="二等辺三角形 62">
                  <a:extLst>
                    <a:ext uri="{FF2B5EF4-FFF2-40B4-BE49-F238E27FC236}">
                      <a16:creationId xmlns:a16="http://schemas.microsoft.com/office/drawing/2014/main" id="{489366E4-2C76-2059-8E30-92CF799273F1}"/>
                    </a:ext>
                  </a:extLst>
                </p:cNvPr>
                <p:cNvSpPr/>
                <p:nvPr/>
              </p:nvSpPr>
              <p:spPr>
                <a:xfrm rot="10800000">
                  <a:off x="2342507" y="4152361"/>
                  <a:ext cx="1667939" cy="202240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64" name="楕円 63">
                  <a:extLst>
                    <a:ext uri="{FF2B5EF4-FFF2-40B4-BE49-F238E27FC236}">
                      <a16:creationId xmlns:a16="http://schemas.microsoft.com/office/drawing/2014/main" id="{F2EFB064-40F8-8CC2-DB48-00A55F7B87A4}"/>
                    </a:ext>
                  </a:extLst>
                </p:cNvPr>
                <p:cNvSpPr/>
                <p:nvPr/>
              </p:nvSpPr>
              <p:spPr>
                <a:xfrm>
                  <a:off x="2342503" y="3914455"/>
                  <a:ext cx="1667940" cy="45206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cxnSp>
            <p:nvCxnSpPr>
              <p:cNvPr id="60" name="直線矢印コネクタ 59">
                <a:extLst>
                  <a:ext uri="{FF2B5EF4-FFF2-40B4-BE49-F238E27FC236}">
                    <a16:creationId xmlns:a16="http://schemas.microsoft.com/office/drawing/2014/main" id="{AFC6D3BB-0CC1-7FCB-EB79-649433C2C314}"/>
                  </a:ext>
                </a:extLst>
              </p:cNvPr>
              <p:cNvCxnSpPr>
                <a:cxnSpLocks/>
                <a:stCxn id="63" idx="0"/>
                <a:endCxn id="64" idx="3"/>
              </p:cNvCxnSpPr>
              <p:nvPr/>
            </p:nvCxnSpPr>
            <p:spPr>
              <a:xfrm flipH="1" flipV="1">
                <a:off x="2192965" y="4530346"/>
                <a:ext cx="245155" cy="75712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82C5C052-D22F-870D-03EC-1090AC41F9F9}"/>
                  </a:ext>
                </a:extLst>
              </p:cNvPr>
              <p:cNvCxnSpPr>
                <a:cxnSpLocks/>
                <a:stCxn id="63" idx="0"/>
                <a:endCxn id="64" idx="0"/>
              </p:cNvCxnSpPr>
              <p:nvPr/>
            </p:nvCxnSpPr>
            <p:spPr>
              <a:xfrm rot="2121419" flipH="1" flipV="1">
                <a:off x="2004692" y="4458685"/>
                <a:ext cx="866853" cy="744588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矢印コネクタ 61">
                <a:extLst>
                  <a:ext uri="{FF2B5EF4-FFF2-40B4-BE49-F238E27FC236}">
                    <a16:creationId xmlns:a16="http://schemas.microsoft.com/office/drawing/2014/main" id="{45FC6588-7729-A5E7-F82B-EA7C5BCFCEBA}"/>
                  </a:ext>
                </a:extLst>
              </p:cNvPr>
              <p:cNvCxnSpPr>
                <a:cxnSpLocks/>
                <a:stCxn id="63" idx="0"/>
                <a:endCxn id="64" idx="5"/>
              </p:cNvCxnSpPr>
              <p:nvPr/>
            </p:nvCxnSpPr>
            <p:spPr>
              <a:xfrm flipV="1">
                <a:off x="2438120" y="4530346"/>
                <a:ext cx="245156" cy="75712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AA869D32-4642-EC27-FA9A-046C208B29C9}"/>
                </a:ext>
              </a:extLst>
            </p:cNvPr>
            <p:cNvGrpSpPr/>
            <p:nvPr/>
          </p:nvGrpSpPr>
          <p:grpSpPr>
            <a:xfrm rot="4266870" flipH="1">
              <a:off x="5479807" y="4080903"/>
              <a:ext cx="1000487" cy="1062303"/>
              <a:chOff x="3584113" y="3181975"/>
              <a:chExt cx="1000487" cy="1062302"/>
            </a:xfrm>
          </p:grpSpPr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65589B96-0328-063D-FE03-0F6B06F428F3}"/>
                  </a:ext>
                </a:extLst>
              </p:cNvPr>
              <p:cNvGrpSpPr/>
              <p:nvPr/>
            </p:nvGrpSpPr>
            <p:grpSpPr>
              <a:xfrm rot="19763918">
                <a:off x="3737653" y="3181975"/>
                <a:ext cx="693405" cy="1062302"/>
                <a:chOff x="2342507" y="3914454"/>
                <a:chExt cx="1667942" cy="2260313"/>
              </a:xfrm>
            </p:grpSpPr>
            <p:sp>
              <p:nvSpPr>
                <p:cNvPr id="57" name="二等辺三角形 56">
                  <a:extLst>
                    <a:ext uri="{FF2B5EF4-FFF2-40B4-BE49-F238E27FC236}">
                      <a16:creationId xmlns:a16="http://schemas.microsoft.com/office/drawing/2014/main" id="{3CEA456A-4199-CE0B-AFF6-E4EB20533A9C}"/>
                    </a:ext>
                  </a:extLst>
                </p:cNvPr>
                <p:cNvSpPr/>
                <p:nvPr/>
              </p:nvSpPr>
              <p:spPr>
                <a:xfrm rot="10800000">
                  <a:off x="2342507" y="4152361"/>
                  <a:ext cx="1667939" cy="2022406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8" name="楕円 57">
                  <a:extLst>
                    <a:ext uri="{FF2B5EF4-FFF2-40B4-BE49-F238E27FC236}">
                      <a16:creationId xmlns:a16="http://schemas.microsoft.com/office/drawing/2014/main" id="{076EB09A-1B03-7229-30AA-8E6F3E9B460A}"/>
                    </a:ext>
                  </a:extLst>
                </p:cNvPr>
                <p:cNvSpPr/>
                <p:nvPr/>
              </p:nvSpPr>
              <p:spPr>
                <a:xfrm>
                  <a:off x="2342507" y="3914454"/>
                  <a:ext cx="1667942" cy="45206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id="{C18A4117-7D27-CC3D-5B1C-7AB353A4520A}"/>
                  </a:ext>
                </a:extLst>
              </p:cNvPr>
              <p:cNvCxnSpPr>
                <a:cxnSpLocks/>
                <a:stCxn id="57" idx="0"/>
                <a:endCxn id="58" idx="3"/>
              </p:cNvCxnSpPr>
              <p:nvPr/>
            </p:nvCxnSpPr>
            <p:spPr>
              <a:xfrm flipH="1" flipV="1">
                <a:off x="3695272" y="3536839"/>
                <a:ext cx="659473" cy="6334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矢印コネクタ 54">
                <a:extLst>
                  <a:ext uri="{FF2B5EF4-FFF2-40B4-BE49-F238E27FC236}">
                    <a16:creationId xmlns:a16="http://schemas.microsoft.com/office/drawing/2014/main" id="{90ACD98D-E4B3-0E75-969E-9B2FE39F8AD6}"/>
                  </a:ext>
                </a:extLst>
              </p:cNvPr>
              <p:cNvCxnSpPr>
                <a:cxnSpLocks/>
                <a:stCxn id="57" idx="0"/>
                <a:endCxn id="58" idx="0"/>
              </p:cNvCxnSpPr>
              <p:nvPr/>
            </p:nvCxnSpPr>
            <p:spPr>
              <a:xfrm rot="2385393" flipH="1" flipV="1">
                <a:off x="3584113" y="3534582"/>
                <a:ext cx="1000487" cy="35708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矢印コネクタ 55">
                <a:extLst>
                  <a:ext uri="{FF2B5EF4-FFF2-40B4-BE49-F238E27FC236}">
                    <a16:creationId xmlns:a16="http://schemas.microsoft.com/office/drawing/2014/main" id="{39C7F822-5A69-CFB3-AA85-4DE420ABEFA8}"/>
                  </a:ext>
                </a:extLst>
              </p:cNvPr>
              <p:cNvCxnSpPr>
                <a:cxnSpLocks/>
                <a:stCxn id="57" idx="0"/>
                <a:endCxn id="58" idx="5"/>
              </p:cNvCxnSpPr>
              <p:nvPr/>
            </p:nvCxnSpPr>
            <p:spPr>
              <a:xfrm flipH="1" flipV="1">
                <a:off x="4117297" y="3287240"/>
                <a:ext cx="237448" cy="8830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44319774-57ED-0C9E-38F7-34E73F0C86E9}"/>
                </a:ext>
              </a:extLst>
            </p:cNvPr>
            <p:cNvGrpSpPr/>
            <p:nvPr/>
          </p:nvGrpSpPr>
          <p:grpSpPr>
            <a:xfrm rot="3258029" flipH="1">
              <a:off x="5568541" y="3740003"/>
              <a:ext cx="538003" cy="929725"/>
              <a:chOff x="2004692" y="4374491"/>
              <a:chExt cx="866853" cy="912978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47" name="グループ化 46">
                <a:extLst>
                  <a:ext uri="{FF2B5EF4-FFF2-40B4-BE49-F238E27FC236}">
                    <a16:creationId xmlns:a16="http://schemas.microsoft.com/office/drawing/2014/main" id="{3B94F0C4-4D95-FB62-31D5-17DDBABB7C76}"/>
                  </a:ext>
                </a:extLst>
              </p:cNvPr>
              <p:cNvGrpSpPr/>
              <p:nvPr/>
            </p:nvGrpSpPr>
            <p:grpSpPr>
              <a:xfrm>
                <a:off x="2091416" y="4374491"/>
                <a:ext cx="693406" cy="912977"/>
                <a:chOff x="2342503" y="3914455"/>
                <a:chExt cx="1667943" cy="2260312"/>
              </a:xfrm>
              <a:grpFill/>
            </p:grpSpPr>
            <p:sp>
              <p:nvSpPr>
                <p:cNvPr id="51" name="二等辺三角形 50">
                  <a:extLst>
                    <a:ext uri="{FF2B5EF4-FFF2-40B4-BE49-F238E27FC236}">
                      <a16:creationId xmlns:a16="http://schemas.microsoft.com/office/drawing/2014/main" id="{B107F6E9-D95A-F1E5-75BC-41F2EF262658}"/>
                    </a:ext>
                  </a:extLst>
                </p:cNvPr>
                <p:cNvSpPr/>
                <p:nvPr/>
              </p:nvSpPr>
              <p:spPr>
                <a:xfrm rot="10800000">
                  <a:off x="2342507" y="4152361"/>
                  <a:ext cx="1667939" cy="2022406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52" name="楕円 51">
                  <a:extLst>
                    <a:ext uri="{FF2B5EF4-FFF2-40B4-BE49-F238E27FC236}">
                      <a16:creationId xmlns:a16="http://schemas.microsoft.com/office/drawing/2014/main" id="{FAE92E91-F40A-6F01-E867-3375F4F324AB}"/>
                    </a:ext>
                  </a:extLst>
                </p:cNvPr>
                <p:cNvSpPr/>
                <p:nvPr/>
              </p:nvSpPr>
              <p:spPr>
                <a:xfrm>
                  <a:off x="2342503" y="3914455"/>
                  <a:ext cx="1667940" cy="452062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cxnSp>
            <p:nvCxnSpPr>
              <p:cNvPr id="48" name="直線矢印コネクタ 47">
                <a:extLst>
                  <a:ext uri="{FF2B5EF4-FFF2-40B4-BE49-F238E27FC236}">
                    <a16:creationId xmlns:a16="http://schemas.microsoft.com/office/drawing/2014/main" id="{F0D7793F-9A3C-806E-5DB9-33CA0D668090}"/>
                  </a:ext>
                </a:extLst>
              </p:cNvPr>
              <p:cNvCxnSpPr>
                <a:cxnSpLocks/>
                <a:stCxn id="51" idx="0"/>
                <a:endCxn id="52" idx="3"/>
              </p:cNvCxnSpPr>
              <p:nvPr/>
            </p:nvCxnSpPr>
            <p:spPr>
              <a:xfrm flipH="1" flipV="1">
                <a:off x="2192965" y="4530346"/>
                <a:ext cx="245155" cy="75712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矢印コネクタ 48">
                <a:extLst>
                  <a:ext uri="{FF2B5EF4-FFF2-40B4-BE49-F238E27FC236}">
                    <a16:creationId xmlns:a16="http://schemas.microsoft.com/office/drawing/2014/main" id="{EA852154-3FBD-766F-7710-72EE60604AA7}"/>
                  </a:ext>
                </a:extLst>
              </p:cNvPr>
              <p:cNvCxnSpPr>
                <a:cxnSpLocks/>
                <a:stCxn id="51" idx="0"/>
                <a:endCxn id="52" idx="0"/>
              </p:cNvCxnSpPr>
              <p:nvPr/>
            </p:nvCxnSpPr>
            <p:spPr>
              <a:xfrm rot="2121419" flipH="1" flipV="1">
                <a:off x="2004692" y="4458685"/>
                <a:ext cx="866853" cy="744588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矢印コネクタ 49">
                <a:extLst>
                  <a:ext uri="{FF2B5EF4-FFF2-40B4-BE49-F238E27FC236}">
                    <a16:creationId xmlns:a16="http://schemas.microsoft.com/office/drawing/2014/main" id="{A504E017-608D-88B5-3D04-6752E11752CB}"/>
                  </a:ext>
                </a:extLst>
              </p:cNvPr>
              <p:cNvCxnSpPr>
                <a:cxnSpLocks/>
                <a:stCxn id="51" idx="0"/>
                <a:endCxn id="52" idx="5"/>
              </p:cNvCxnSpPr>
              <p:nvPr/>
            </p:nvCxnSpPr>
            <p:spPr>
              <a:xfrm flipV="1">
                <a:off x="2438120" y="4530346"/>
                <a:ext cx="245156" cy="75712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0FF39254-7C5D-B39D-CC2D-EBDDBC73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7176" r="47753"/>
            <a:stretch/>
          </p:blipFill>
          <p:spPr>
            <a:xfrm>
              <a:off x="4899684" y="1828729"/>
              <a:ext cx="1078697" cy="995409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E4893415-E164-4699-A528-290B1B05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056" r="23288"/>
            <a:stretch/>
          </p:blipFill>
          <p:spPr>
            <a:xfrm>
              <a:off x="7542357" y="1890573"/>
              <a:ext cx="1017807" cy="995409"/>
            </a:xfrm>
            <a:prstGeom prst="rect">
              <a:avLst/>
            </a:prstGeom>
          </p:spPr>
        </p:pic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013FEFC9-E1E8-630C-CEBB-4FAA7DE19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185" y="1601753"/>
              <a:ext cx="5520267" cy="118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995BA462-6B54-EFA3-561B-5278A708B16D}"/>
                </a:ext>
              </a:extLst>
            </p:cNvPr>
            <p:cNvSpPr txBox="1"/>
            <p:nvPr/>
          </p:nvSpPr>
          <p:spPr>
            <a:xfrm>
              <a:off x="8420805" y="1425540"/>
              <a:ext cx="955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time</a:t>
              </a:r>
              <a:endParaRPr lang="ja-JP" altLang="en-US" sz="14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962C4673-6A42-4076-FD74-1D7E39D1E036}"/>
                </a:ext>
              </a:extLst>
            </p:cNvPr>
            <p:cNvSpPr txBox="1"/>
            <p:nvPr/>
          </p:nvSpPr>
          <p:spPr>
            <a:xfrm>
              <a:off x="6528677" y="2162753"/>
              <a:ext cx="41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…</a:t>
              </a:r>
              <a:endParaRPr lang="ja-JP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EE4A3984-9BE2-1F16-C45F-8EC1CDB9180E}"/>
                    </a:ext>
                  </a:extLst>
                </p:cNvPr>
                <p:cNvSpPr txBox="1"/>
                <p:nvPr/>
              </p:nvSpPr>
              <p:spPr>
                <a:xfrm>
                  <a:off x="3490031" y="4187850"/>
                  <a:ext cx="55679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79" name="テキスト ボックス 78">
                  <a:extLst>
                    <a:ext uri="{FF2B5EF4-FFF2-40B4-BE49-F238E27FC236}">
                      <a16:creationId xmlns:a16="http://schemas.microsoft.com/office/drawing/2014/main" id="{E0035D6A-B49F-14ED-7F1C-09FFAB8EE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031" y="4187850"/>
                  <a:ext cx="55679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40BD8F5B-4DD9-8EB1-C55B-8D72ABAC18A6}"/>
                    </a:ext>
                  </a:extLst>
                </p:cNvPr>
                <p:cNvSpPr txBox="1"/>
                <p:nvPr/>
              </p:nvSpPr>
              <p:spPr>
                <a:xfrm>
                  <a:off x="2712261" y="1659452"/>
                  <a:ext cx="75503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𝜏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テキスト ボックス 79">
                  <a:extLst>
                    <a:ext uri="{FF2B5EF4-FFF2-40B4-BE49-F238E27FC236}">
                      <a16:creationId xmlns:a16="http://schemas.microsoft.com/office/drawing/2014/main" id="{806504DC-D8BF-FC2D-D055-2FA4537D6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261" y="1659452"/>
                  <a:ext cx="755035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8F8167F3-74F9-10BD-BE29-6C2AE67C41B0}"/>
                    </a:ext>
                  </a:extLst>
                </p:cNvPr>
                <p:cNvSpPr txBox="1"/>
                <p:nvPr/>
              </p:nvSpPr>
              <p:spPr>
                <a:xfrm>
                  <a:off x="5047149" y="1647582"/>
                  <a:ext cx="75503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𝜏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テキスト ボックス 80">
                  <a:extLst>
                    <a:ext uri="{FF2B5EF4-FFF2-40B4-BE49-F238E27FC236}">
                      <a16:creationId xmlns:a16="http://schemas.microsoft.com/office/drawing/2014/main" id="{7ACAFCF0-AD59-1EA6-CC6A-9DB5E7B3F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149" y="1647582"/>
                  <a:ext cx="755035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95FA364C-D243-227E-4F52-B658E17CD97C}"/>
                    </a:ext>
                  </a:extLst>
                </p:cNvPr>
                <p:cNvSpPr txBox="1"/>
                <p:nvPr/>
              </p:nvSpPr>
              <p:spPr>
                <a:xfrm>
                  <a:off x="7673741" y="1651280"/>
                  <a:ext cx="75503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t</m:t>
                        </m:r>
                        <m:r>
                          <a:rPr lang="en-US" altLang="ja-JP" sz="1600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+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3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𝜏</m:t>
                        </m:r>
                      </m:oMath>
                    </m:oMathPara>
                  </a14:m>
                  <a:endParaRPr lang="ja-JP" altLang="en-US" sz="16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テキスト ボックス 81">
                  <a:extLst>
                    <a:ext uri="{FF2B5EF4-FFF2-40B4-BE49-F238E27FC236}">
                      <a16:creationId xmlns:a16="http://schemas.microsoft.com/office/drawing/2014/main" id="{B1243455-6421-CD5A-E521-9BD874FF80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3741" y="1651280"/>
                  <a:ext cx="755035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矢印: 上向き折線 33">
              <a:extLst>
                <a:ext uri="{FF2B5EF4-FFF2-40B4-BE49-F238E27FC236}">
                  <a16:creationId xmlns:a16="http://schemas.microsoft.com/office/drawing/2014/main" id="{3E4BF134-6427-3620-E1C6-9BE434E4A30D}"/>
                </a:ext>
              </a:extLst>
            </p:cNvPr>
            <p:cNvSpPr/>
            <p:nvPr/>
          </p:nvSpPr>
          <p:spPr>
            <a:xfrm rot="16200000" flipH="1">
              <a:off x="6497911" y="3216902"/>
              <a:ext cx="1778532" cy="1220215"/>
            </a:xfrm>
            <a:prstGeom prst="bentUpArrow">
              <a:avLst>
                <a:gd name="adj1" fmla="val 4307"/>
                <a:gd name="adj2" fmla="val 5515"/>
                <a:gd name="adj3" fmla="val 1591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5" name="矢印: 下 34">
              <a:extLst>
                <a:ext uri="{FF2B5EF4-FFF2-40B4-BE49-F238E27FC236}">
                  <a16:creationId xmlns:a16="http://schemas.microsoft.com/office/drawing/2014/main" id="{28F68F7C-DDBB-A8F3-D1F6-6FAE0BB323FB}"/>
                </a:ext>
              </a:extLst>
            </p:cNvPr>
            <p:cNvSpPr/>
            <p:nvPr/>
          </p:nvSpPr>
          <p:spPr>
            <a:xfrm>
              <a:off x="5371443" y="2869537"/>
              <a:ext cx="137851" cy="359427"/>
            </a:xfrm>
            <a:prstGeom prst="downArrow">
              <a:avLst>
                <a:gd name="adj1" fmla="val 28502"/>
                <a:gd name="adj2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AE9E5130-FD5B-F996-0E2F-4DE50EFCB0FA}"/>
                    </a:ext>
                  </a:extLst>
                </p:cNvPr>
                <p:cNvSpPr txBox="1"/>
                <p:nvPr/>
              </p:nvSpPr>
              <p:spPr>
                <a:xfrm>
                  <a:off x="5122406" y="2937742"/>
                  <a:ext cx="55679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85" name="テキスト ボックス 84">
                  <a:extLst>
                    <a:ext uri="{FF2B5EF4-FFF2-40B4-BE49-F238E27FC236}">
                      <a16:creationId xmlns:a16="http://schemas.microsoft.com/office/drawing/2014/main" id="{898D5EB6-C78F-799C-F789-9C6C9B945A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406" y="2937742"/>
                  <a:ext cx="556791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326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C1FB39A4-57D9-D27F-93EC-09565F909FF1}"/>
                    </a:ext>
                  </a:extLst>
                </p:cNvPr>
                <p:cNvSpPr txBox="1"/>
                <p:nvPr/>
              </p:nvSpPr>
              <p:spPr>
                <a:xfrm>
                  <a:off x="6897385" y="4268202"/>
                  <a:ext cx="55679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+3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86" name="テキスト ボックス 85">
                  <a:extLst>
                    <a:ext uri="{FF2B5EF4-FFF2-40B4-BE49-F238E27FC236}">
                      <a16:creationId xmlns:a16="http://schemas.microsoft.com/office/drawing/2014/main" id="{345819E9-CE20-9967-0BD3-90F11E52D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7385" y="4268202"/>
                  <a:ext cx="556791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326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4EDB930B-1735-07DF-A4FE-D8969BE49DB1}"/>
                    </a:ext>
                  </a:extLst>
                </p:cNvPr>
                <p:cNvSpPr txBox="1"/>
                <p:nvPr/>
              </p:nvSpPr>
              <p:spPr>
                <a:xfrm>
                  <a:off x="3434874" y="3177042"/>
                  <a:ext cx="140227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𝒟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87" name="テキスト ボックス 86">
                  <a:extLst>
                    <a:ext uri="{FF2B5EF4-FFF2-40B4-BE49-F238E27FC236}">
                      <a16:creationId xmlns:a16="http://schemas.microsoft.com/office/drawing/2014/main" id="{532A2B8C-45E7-7700-5D83-CBA4AC8FF3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874" y="3177042"/>
                  <a:ext cx="1402279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70" b="-1090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79DD5585-DF95-9E5D-CFDB-F0D941E46448}"/>
                    </a:ext>
                  </a:extLst>
                </p:cNvPr>
                <p:cNvSpPr txBox="1"/>
                <p:nvPr/>
              </p:nvSpPr>
              <p:spPr>
                <a:xfrm>
                  <a:off x="6215486" y="3482962"/>
                  <a:ext cx="140227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ja-JP" altLang="en-US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𝒟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+2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ja-JP" altLang="en-US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𝒮</m:t>
                            </m:r>
                          </m:e>
                          <m:sub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𝑡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+3</m:t>
                            </m:r>
                            <m:r>
                              <a:rPr lang="en-US" altLang="ja-JP" sz="1600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𝜏</m:t>
                            </m:r>
                          </m:sub>
                        </m:sSub>
                        <m:r>
                          <a:rPr lang="en-US" altLang="ja-JP" sz="1600" i="1"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)</m:t>
                        </m:r>
                      </m:oMath>
                    </m:oMathPara>
                  </a14:m>
                  <a:endParaRPr lang="ja-JP" altLang="en-US" sz="1600" dirty="0"/>
                </a:p>
              </p:txBody>
            </p:sp>
          </mc:Choice>
          <mc:Fallback xmlns="">
            <p:sp>
              <p:nvSpPr>
                <p:cNvPr id="88" name="テキスト ボックス 87">
                  <a:extLst>
                    <a:ext uri="{FF2B5EF4-FFF2-40B4-BE49-F238E27FC236}">
                      <a16:creationId xmlns:a16="http://schemas.microsoft.com/office/drawing/2014/main" id="{2B305DAC-69D7-15A2-B649-AECB262E3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5486" y="3482962"/>
                  <a:ext cx="1402279" cy="338554"/>
                </a:xfrm>
                <a:prstGeom prst="rect">
                  <a:avLst/>
                </a:prstGeom>
                <a:blipFill>
                  <a:blip r:embed="rId12"/>
                  <a:stretch>
                    <a:fillRect r="-6522" b="-89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0A1876C6-0DB1-5BB2-799C-5889CB8F10D8}"/>
                </a:ext>
              </a:extLst>
            </p:cNvPr>
            <p:cNvSpPr txBox="1"/>
            <p:nvPr/>
          </p:nvSpPr>
          <p:spPr>
            <a:xfrm>
              <a:off x="8428776" y="2162753"/>
              <a:ext cx="41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…</a:t>
              </a:r>
              <a:endParaRPr lang="ja-JP" altLang="en-US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694C9578-D9FE-3597-4D03-7E453767248C}"/>
                </a:ext>
              </a:extLst>
            </p:cNvPr>
            <p:cNvSpPr txBox="1"/>
            <p:nvPr/>
          </p:nvSpPr>
          <p:spPr>
            <a:xfrm>
              <a:off x="3819085" y="2191933"/>
              <a:ext cx="41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…</a:t>
              </a:r>
              <a:endParaRPr lang="ja-JP" altLang="en-US" dirty="0"/>
            </a:p>
          </p:txBody>
        </p:sp>
        <p:sp>
          <p:nvSpPr>
            <p:cNvPr id="42" name="矢印: 上向き折線 41">
              <a:extLst>
                <a:ext uri="{FF2B5EF4-FFF2-40B4-BE49-F238E27FC236}">
                  <a16:creationId xmlns:a16="http://schemas.microsoft.com/office/drawing/2014/main" id="{CF18B714-CBFA-F61C-8636-DC30956C64BB}"/>
                </a:ext>
              </a:extLst>
            </p:cNvPr>
            <p:cNvSpPr/>
            <p:nvPr/>
          </p:nvSpPr>
          <p:spPr>
            <a:xfrm rot="5400000">
              <a:off x="2903372" y="3047179"/>
              <a:ext cx="1266371" cy="1069107"/>
            </a:xfrm>
            <a:prstGeom prst="bentUpArrow">
              <a:avLst>
                <a:gd name="adj1" fmla="val 4307"/>
                <a:gd name="adj2" fmla="val 5515"/>
                <a:gd name="adj3" fmla="val 15919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4029E911-7600-AD66-2518-2EAF060CA852}"/>
                    </a:ext>
                  </a:extLst>
                </p:cNvPr>
                <p:cNvSpPr txBox="1"/>
                <p:nvPr/>
              </p:nvSpPr>
              <p:spPr>
                <a:xfrm>
                  <a:off x="2696001" y="878133"/>
                  <a:ext cx="6202311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𝒮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ja-JP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</m:oMath>
                  </a14:m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フレーム</a:t>
                  </a:r>
                  <a14:m>
                    <m:oMath xmlns:m="http://schemas.openxmlformats.org/officeDocument/2006/math">
                      <m:r>
                        <a:rPr lang="en-US" altLang="ja-JP" sz="14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𝑡</m:t>
                      </m:r>
                    </m:oMath>
                  </a14:m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における</a:t>
                  </a:r>
                  <a:r>
                    <a:rPr lang="en-US" altLang="ja-JP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3</a:t>
                  </a:r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次元形状部分空間</a:t>
                  </a:r>
                  <a:endParaRPr lang="en-US" altLang="ja-JP" sz="1400" dirty="0">
                    <a:latin typeface="BIZ UDP明朝 Medium" panose="02020500000000000000" pitchFamily="18" charset="-128"/>
                    <a:ea typeface="BIZ UDP明朝 Medium" panose="02020500000000000000" pitchFamily="18" charset="-128"/>
                  </a:endParaRPr>
                </a:p>
              </p:txBody>
            </p:sp>
          </mc:Choice>
          <mc:Fallback xmlns="">
            <p:sp>
              <p:nvSpPr>
                <p:cNvPr id="92" name="テキスト ボックス 91">
                  <a:extLst>
                    <a:ext uri="{FF2B5EF4-FFF2-40B4-BE49-F238E27FC236}">
                      <a16:creationId xmlns:a16="http://schemas.microsoft.com/office/drawing/2014/main" id="{13891DCA-9692-5C10-ED76-9D859529E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001" y="878133"/>
                  <a:ext cx="6202311" cy="307777"/>
                </a:xfrm>
                <a:prstGeom prst="rect">
                  <a:avLst/>
                </a:prstGeom>
                <a:blipFill>
                  <a:blip r:embed="rId13"/>
                  <a:stretch>
                    <a:fillRect t="-8000" b="-1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矢印: 下カーブ 43">
              <a:extLst>
                <a:ext uri="{FF2B5EF4-FFF2-40B4-BE49-F238E27FC236}">
                  <a16:creationId xmlns:a16="http://schemas.microsoft.com/office/drawing/2014/main" id="{896BD2D3-1EF6-5710-6AC9-F86FA7511230}"/>
                </a:ext>
              </a:extLst>
            </p:cNvPr>
            <p:cNvSpPr/>
            <p:nvPr/>
          </p:nvSpPr>
          <p:spPr>
            <a:xfrm rot="19828870">
              <a:off x="4252100" y="3412701"/>
              <a:ext cx="909501" cy="216883"/>
            </a:xfrm>
            <a:prstGeom prst="curvedDownArrow">
              <a:avLst>
                <a:gd name="adj1" fmla="val 6597"/>
                <a:gd name="adj2" fmla="val 43360"/>
                <a:gd name="adj3" fmla="val 18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矢印: 下カーブ 44">
              <a:extLst>
                <a:ext uri="{FF2B5EF4-FFF2-40B4-BE49-F238E27FC236}">
                  <a16:creationId xmlns:a16="http://schemas.microsoft.com/office/drawing/2014/main" id="{ABC8064C-AD7B-5F1C-1F5C-013CDBB7D424}"/>
                </a:ext>
              </a:extLst>
            </p:cNvPr>
            <p:cNvSpPr/>
            <p:nvPr/>
          </p:nvSpPr>
          <p:spPr>
            <a:xfrm rot="3517753">
              <a:off x="5825668" y="3697463"/>
              <a:ext cx="1195832" cy="358597"/>
            </a:xfrm>
            <a:prstGeom prst="curvedDownArrow">
              <a:avLst>
                <a:gd name="adj1" fmla="val 6597"/>
                <a:gd name="adj2" fmla="val 27556"/>
                <a:gd name="adj3" fmla="val 1840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テキスト ボックス 45">
                  <a:extLst>
                    <a:ext uri="{FF2B5EF4-FFF2-40B4-BE49-F238E27FC236}">
                      <a16:creationId xmlns:a16="http://schemas.microsoft.com/office/drawing/2014/main" id="{11529465-99BE-0166-B6DE-5F46588B9E4C}"/>
                    </a:ext>
                  </a:extLst>
                </p:cNvPr>
                <p:cNvSpPr txBox="1"/>
                <p:nvPr/>
              </p:nvSpPr>
              <p:spPr>
                <a:xfrm>
                  <a:off x="2696001" y="1137163"/>
                  <a:ext cx="786943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ja-JP" altLang="en-US" sz="1400" i="1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𝒟</m:t>
                      </m:r>
                      <m:d>
                        <m:dPr>
                          <m:ctrlP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+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𝜏</m:t>
                              </m:r>
                            </m:sub>
                          </m:sSub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𝒮</m:t>
                              </m:r>
                            </m:e>
                            <m:sub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𝑡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+2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en-US" altLang="ja-JP" sz="140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 </m:t>
                      </m:r>
                      <m:r>
                        <a:rPr lang="en-US" altLang="ja-JP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𝒮</m:t>
                          </m:r>
                        </m:e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𝑡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+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𝜏</m:t>
                          </m:r>
                        </m:sub>
                      </m:sSub>
                    </m:oMath>
                  </a14:m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sSubPr>
                        <m:e>
                          <m:r>
                            <a:rPr lang="ja-JP" altLang="en-US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𝒮</m:t>
                          </m:r>
                        </m:e>
                        <m:sub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𝑡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+2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𝜏</m:t>
                          </m:r>
                        </m:sub>
                      </m:sSub>
                    </m:oMath>
                  </a14:m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間の</a:t>
                  </a:r>
                  <a:r>
                    <a:rPr lang="en-US" altLang="ja-JP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3</a:t>
                  </a:r>
                  <a:r>
                    <a:rPr lang="ja-JP" altLang="en-US" sz="1400" dirty="0">
                      <a:latin typeface="BIZ UDP明朝 Medium" panose="02020500000000000000" pitchFamily="18" charset="-128"/>
                      <a:ea typeface="BIZ UDP明朝 Medium" panose="02020500000000000000" pitchFamily="18" charset="-128"/>
                    </a:rPr>
                    <a:t>次元差分部分空間</a:t>
                  </a:r>
                </a:p>
              </p:txBody>
            </p:sp>
          </mc:Choice>
          <mc:Fallback xmlns="">
            <p:sp>
              <p:nvSpPr>
                <p:cNvPr id="95" name="テキスト ボックス 94">
                  <a:extLst>
                    <a:ext uri="{FF2B5EF4-FFF2-40B4-BE49-F238E27FC236}">
                      <a16:creationId xmlns:a16="http://schemas.microsoft.com/office/drawing/2014/main" id="{9BD877F0-FC6F-D799-068A-A242E57D10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001" y="1137163"/>
                  <a:ext cx="7869437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7843" b="-156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7" name="コンテンツ プレースホルダー 2">
            <a:extLst>
              <a:ext uri="{FF2B5EF4-FFF2-40B4-BE49-F238E27FC236}">
                <a16:creationId xmlns:a16="http://schemas.microsoft.com/office/drawing/2014/main" id="{DF579C3F-541D-0525-43F6-482A2235FF69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682537" cy="622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</a:rPr>
              <a:t>Motion Analysis Using Shape Subspaces</a:t>
            </a:r>
            <a:endParaRPr lang="ja-JP" altLang="en-US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8" name="スライド番号プレースホルダー 77">
            <a:extLst>
              <a:ext uri="{FF2B5EF4-FFF2-40B4-BE49-F238E27FC236}">
                <a16:creationId xmlns:a16="http://schemas.microsoft.com/office/drawing/2014/main" id="{F3CF2C35-FE9C-A837-ED2F-64266FDFD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603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A33-E3F8-A848-3DCB-883F12576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011B4A-C97F-B6D7-6D16-35C650D152C6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研究背景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02F65573-C125-306C-820C-63B4864CEF7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09043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Objective</a:t>
            </a:r>
            <a:endParaRPr lang="en-US" altLang="ja-JP" sz="8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ja-JP" sz="800" dirty="0"/>
          </a:p>
          <a:p>
            <a:r>
              <a:rPr lang="en-US" altLang="ja-JP" sz="2000" dirty="0"/>
              <a:t>Motion analysis that geometrically captures essential shape changes, in contrast to directly computing coordinate differences</a:t>
            </a:r>
          </a:p>
          <a:p>
            <a:endParaRPr lang="en-US" altLang="ja-JP" sz="2000" dirty="0"/>
          </a:p>
          <a:p>
            <a:r>
              <a:rPr lang="en-US" altLang="ja-JP" sz="2000" dirty="0"/>
              <a:t>In particular, evaluating the periodicity and symmetry of gait is effective for diagnosing gait abnormalities</a:t>
            </a:r>
          </a:p>
          <a:p>
            <a:endParaRPr lang="en-US" altLang="ja-JP" sz="2000" dirty="0"/>
          </a:p>
          <a:p>
            <a:r>
              <a:rPr lang="en-US" altLang="ja-JP" sz="2000" dirty="0"/>
              <a:t>Primarily, motion analysis focusing on the periodicity and symmetry of gait is conducted to contribute to the medical field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ECC09D-EE47-7967-9C5E-0CFF13ED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344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43A86-6633-2A2B-D77F-790645CE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AE1631-097E-0A7C-6D23-F215307CAE30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手法・関連研究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FD8D21A-75C4-B507-FD42-36A2CC61CD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6166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n"/>
                </a:pPr>
                <a:r>
                  <a:rPr lang="ja-JP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en-US" altLang="ja-JP" sz="2400" dirty="0">
                    <a:solidFill>
                      <a:schemeClr val="accent5">
                        <a:lumMod val="50000"/>
                      </a:schemeClr>
                    </a:solidFill>
                  </a:rPr>
                  <a:t>Shape Subspace</a:t>
                </a:r>
                <a:r>
                  <a:rPr lang="ja-JP" altLang="en-US" sz="2400" dirty="0">
                    <a:solidFill>
                      <a:schemeClr val="accent5">
                        <a:lumMod val="50000"/>
                      </a:schemeClr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𝒮</m:t>
                    </m:r>
                  </m:oMath>
                </a14:m>
                <a:endParaRPr lang="en-US" altLang="ja-JP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EFD8D21A-75C4-B507-FD42-36A2CC61C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61665"/>
              </a:xfrm>
              <a:prstGeom prst="rect">
                <a:avLst/>
              </a:prstGeom>
              <a:blipFill>
                <a:blip r:embed="rId2"/>
                <a:stretch>
                  <a:fillRect l="-812" t="-17105" b="-223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985862A-BFF9-E960-54C7-9144430ED69C}"/>
                  </a:ext>
                </a:extLst>
              </p:cNvPr>
              <p:cNvSpPr txBox="1"/>
              <p:nvPr/>
            </p:nvSpPr>
            <p:spPr>
              <a:xfrm>
                <a:off x="838200" y="3460409"/>
                <a:ext cx="2473306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000" dirty="0" smtClean="0"/>
                        <m:t>2.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ja-JP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ja-JP" sz="20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ja-JP" sz="20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ja-JP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8985862A-BFF9-E960-54C7-9144430E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0409"/>
                <a:ext cx="2473306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DE30E72-559A-7370-86D2-E742E3DD4EEA}"/>
                  </a:ext>
                </a:extLst>
              </p:cNvPr>
              <p:cNvSpPr txBox="1"/>
              <p:nvPr/>
            </p:nvSpPr>
            <p:spPr>
              <a:xfrm>
                <a:off x="883736" y="2425382"/>
                <a:ext cx="6097712" cy="9408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000" dirty="0" smtClean="0"/>
                        <m:t>1.</m:t>
                      </m:r>
                      <m:r>
                        <a:rPr lang="en-US" altLang="ja-JP" sz="2000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ja-JP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0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ADE30E72-559A-7370-86D2-E742E3DD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36" y="2425382"/>
                <a:ext cx="6097712" cy="940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8C0767-300C-1704-A902-C0DA0FCEA3F0}"/>
                  </a:ext>
                </a:extLst>
              </p:cNvPr>
              <p:cNvSpPr txBox="1"/>
              <p:nvPr/>
            </p:nvSpPr>
            <p:spPr>
              <a:xfrm>
                <a:off x="915486" y="4782005"/>
                <a:ext cx="21871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000" dirty="0" smtClean="0"/>
                        <m:t>3.</m:t>
                      </m:r>
                      <m:r>
                        <a:rPr lang="en-US" altLang="ja-JP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ja-JP" sz="200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altLang="ja-JP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ja-JP" sz="2000" b="1" i="1" smtClean="0">
                          <a:latin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88C0767-300C-1704-A902-C0DA0FCE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86" y="4782005"/>
                <a:ext cx="2187182" cy="400110"/>
              </a:xfrm>
              <a:prstGeom prst="rect">
                <a:avLst/>
              </a:prstGeom>
              <a:blipFill>
                <a:blip r:embed="rId5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78563CF-88F8-6DED-DA6C-E18E0745A742}"/>
              </a:ext>
            </a:extLst>
          </p:cNvPr>
          <p:cNvSpPr txBox="1"/>
          <p:nvPr/>
        </p:nvSpPr>
        <p:spPr>
          <a:xfrm>
            <a:off x="1732521" y="5387512"/>
            <a:ext cx="8726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dirty="0"/>
              <a:t>The shape subspace </a:t>
            </a:r>
            <a:r>
              <a:rPr lang="ja-JP" altLang="en-US" sz="2000" dirty="0"/>
              <a:t>𝒮 </a:t>
            </a:r>
            <a:r>
              <a:rPr lang="en-US" altLang="ja-JP" sz="2000" dirty="0"/>
              <a:t>is defined as the space spanned by the first three column vectors of </a:t>
            </a:r>
            <a:r>
              <a:rPr lang="ja-JP" altLang="en-US" sz="2000" dirty="0"/>
              <a:t>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5823AA-1CDB-9C5B-B280-CEBD2E5FF888}"/>
              </a:ext>
            </a:extLst>
          </p:cNvPr>
          <p:cNvSpPr txBox="1"/>
          <p:nvPr/>
        </p:nvSpPr>
        <p:spPr>
          <a:xfrm>
            <a:off x="838200" y="6192993"/>
            <a:ext cx="8641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/>
              <a:t>Ryoma </a:t>
            </a:r>
            <a:r>
              <a:rPr lang="en-US" altLang="ja-JP" sz="1100" dirty="0" err="1"/>
              <a:t>Yataka</a:t>
            </a:r>
            <a:r>
              <a:rPr lang="en-US" altLang="ja-JP" sz="1100" dirty="0"/>
              <a:t> and Kazuhiro Fukui. </a:t>
            </a:r>
            <a:r>
              <a:rPr lang="en-US" altLang="ja-JP" sz="1100" dirty="0" err="1"/>
              <a:t>Threedimensional</a:t>
            </a:r>
            <a:r>
              <a:rPr lang="en-US" altLang="ja-JP" sz="1100" dirty="0"/>
              <a:t> object recognition via subspace representation on a </a:t>
            </a:r>
            <a:r>
              <a:rPr lang="en-US" altLang="ja-JP" sz="1100" dirty="0" err="1"/>
              <a:t>grassmann</a:t>
            </a:r>
            <a:r>
              <a:rPr lang="en-US" altLang="ja-JP" sz="1100" dirty="0"/>
              <a:t> manifold. In International Conference on Pattern Recognition Applications and Methods, volume 2, pages 208–216. SCITEPRESS, 2017.</a:t>
            </a:r>
            <a:endParaRPr lang="ja-JP" altLang="en-US" sz="110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8C22DFB4-4A63-833D-B6E4-8A015B94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94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1FA7A-F215-278F-93DB-6CE5A653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79192-183A-7B42-489E-8675C3E47E76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手法・関連研究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6C1A2D1-1E20-001B-67D5-E0FB83EE5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555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n"/>
                </a:pPr>
                <a:r>
                  <a:rPr lang="en-US" altLang="ja-JP" sz="2400" dirty="0">
                    <a:solidFill>
                      <a:schemeClr val="accent5">
                        <a:lumMod val="50000"/>
                      </a:schemeClr>
                    </a:solidFill>
                  </a:rPr>
                  <a:t> difference subspace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𝒟</m:t>
                    </m:r>
                    <m:r>
                      <a:rPr lang="en-US" altLang="ja-JP" sz="2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𝒮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𝒮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endParaRPr lang="en-US" altLang="ja-JP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ja-JP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B6C1A2D1-1E20-001B-67D5-E0FB83EE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55562"/>
              </a:xfrm>
              <a:prstGeom prst="rect">
                <a:avLst/>
              </a:prstGeom>
              <a:blipFill>
                <a:blip r:embed="rId2"/>
                <a:stretch>
                  <a:fillRect l="-812" t="-17333" b="-2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9B93B892-65C2-F73E-A4B9-6E266405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40106"/>
            <a:ext cx="5356932" cy="253615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913C4B0-BD1A-6C44-7F0F-956C03891C52}"/>
              </a:ext>
            </a:extLst>
          </p:cNvPr>
          <p:cNvSpPr txBox="1"/>
          <p:nvPr/>
        </p:nvSpPr>
        <p:spPr>
          <a:xfrm>
            <a:off x="6647540" y="2416124"/>
            <a:ext cx="517801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Represents the difference between subspaces </a:t>
            </a:r>
            <a:r>
              <a:rPr lang="ja-JP" altLang="en-US" sz="2000" dirty="0"/>
              <a:t>𝒮₁ </a:t>
            </a:r>
            <a:r>
              <a:rPr lang="en-US" altLang="ja-JP" sz="2000" dirty="0"/>
              <a:t>and </a:t>
            </a:r>
            <a:r>
              <a:rPr lang="ja-JP" altLang="en-US" sz="2000" dirty="0"/>
              <a:t>𝒮₂</a:t>
            </a: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The subspace remaining after removing the common subspace from the sum of </a:t>
            </a:r>
            <a:r>
              <a:rPr lang="ja-JP" altLang="en-US" sz="2000" dirty="0"/>
              <a:t>𝒮₁ </a:t>
            </a:r>
            <a:r>
              <a:rPr lang="en-US" altLang="ja-JP" sz="2000" dirty="0"/>
              <a:t>and </a:t>
            </a:r>
            <a:r>
              <a:rPr lang="ja-JP" altLang="en-US" sz="2000" dirty="0"/>
              <a:t>𝒮₂</a:t>
            </a:r>
            <a:r>
              <a:rPr lang="en-US" altLang="ja-JP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Magnitude of the difference subspace</a:t>
            </a:r>
            <a:endParaRPr lang="ja-JP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A2C3CD6D-8510-EA2D-0F7E-BF6918479C7D}"/>
                  </a:ext>
                </a:extLst>
              </p:cNvPr>
              <p:cNvSpPr txBox="1"/>
              <p:nvPr/>
            </p:nvSpPr>
            <p:spPr>
              <a:xfrm>
                <a:off x="7687130" y="4841677"/>
                <a:ext cx="4590139" cy="964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𝑀𝑎𝑔</m:t>
                      </m:r>
                      <m:d>
                        <m:dPr>
                          <m:ctrlPr>
                            <a:rPr lang="en-US" altLang="ja-JP" sz="2000" b="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</m:ctrlPr>
                        </m:dPr>
                        <m:e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  <a:ea typeface="DengXian" panose="02010600030101010101" pitchFamily="2" charset="-122"/>
                            </a:rPr>
                            <m:t>𝒟</m:t>
                          </m:r>
                          <m:d>
                            <m:d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altLang="ja-JP" sz="2000" i="1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ja-JP" sz="2000" b="0" i="1" smtClean="0">
                          <a:latin typeface="Cambria Math" panose="02040503050406030204" pitchFamily="18" charset="0"/>
                          <a:ea typeface="DengXian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ja-JP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sz="2000" b="0" i="1" smtClean="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</a:rPr>
                                    <m:t>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000" b="0" i="1" smtClean="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ja-JP" sz="20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A2C3CD6D-8510-EA2D-0F7E-BF6918479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130" y="4841677"/>
                <a:ext cx="4590139" cy="96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10FA5DE-9ECA-F85A-0DA7-5A3F99A08D5E}"/>
              </a:ext>
            </a:extLst>
          </p:cNvPr>
          <p:cNvSpPr txBox="1"/>
          <p:nvPr/>
        </p:nvSpPr>
        <p:spPr>
          <a:xfrm>
            <a:off x="838200" y="6135182"/>
            <a:ext cx="8641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Kazuhiro Fukui and Atsuto Maki. Difference </a:t>
            </a:r>
            <a:r>
              <a:rPr lang="en-US" altLang="ja-JP" sz="11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subspaceand</a:t>
            </a:r>
            <a:r>
              <a:rPr lang="en-US" altLang="ja-JP" sz="11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its generalization for subspace-based methods. </a:t>
            </a:r>
            <a:r>
              <a:rPr lang="en-US" altLang="ja-JP" sz="11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IEEEtransactions</a:t>
            </a:r>
            <a:r>
              <a:rPr lang="en-US" altLang="ja-JP" sz="11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on pattern analysis and machine </a:t>
            </a:r>
            <a:r>
              <a:rPr lang="en-US" altLang="ja-JP" sz="11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intelli-gence</a:t>
            </a:r>
            <a:r>
              <a:rPr lang="en-US" altLang="ja-JP" sz="11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, 37(11):2164–2177, 2015.</a:t>
            </a:r>
            <a:endParaRPr lang="ja-JP" altLang="en-US" sz="110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19C6FACC-2958-E295-F1B6-9C73F133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99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12D4-076D-B530-107D-C9AF7CB1E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95F96F-FF3B-FD2F-C894-C51D3065EE75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DE58831A-C437-6A9D-16C2-12663A28FEF2}"/>
              </a:ext>
            </a:extLst>
          </p:cNvPr>
          <p:cNvSpPr txBox="1">
            <a:spLocks/>
          </p:cNvSpPr>
          <p:nvPr/>
        </p:nvSpPr>
        <p:spPr>
          <a:xfrm>
            <a:off x="838200" y="2054226"/>
            <a:ext cx="10515600" cy="24278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ja-JP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0" indent="0" algn="ctr">
              <a:buNone/>
            </a:pPr>
            <a:endParaRPr lang="en-US" altLang="ja-JP" sz="800" dirty="0"/>
          </a:p>
          <a:p>
            <a:pPr marL="0" indent="0" algn="ctr">
              <a:buNone/>
            </a:pPr>
            <a:endParaRPr lang="en-US" altLang="ja-JP" sz="2000" dirty="0"/>
          </a:p>
          <a:p>
            <a:pPr algn="ctr"/>
            <a:r>
              <a:rPr lang="en-US" altLang="ja-JP" sz="2000" dirty="0"/>
              <a:t>Targeting the </a:t>
            </a:r>
            <a:r>
              <a:rPr lang="en-US" altLang="ja-JP" sz="2000" b="1" dirty="0"/>
              <a:t>gait motions </a:t>
            </a:r>
            <a:r>
              <a:rPr lang="en-US" altLang="ja-JP" sz="2000" dirty="0"/>
              <a:t>of healthy individuals and patients (stroke patients), we evaluate </a:t>
            </a:r>
            <a:r>
              <a:rPr lang="en-US" altLang="ja-JP" sz="2000" b="1" dirty="0"/>
              <a:t>symmetry</a:t>
            </a:r>
            <a:r>
              <a:rPr lang="en-US" altLang="ja-JP" sz="2000" dirty="0"/>
              <a:t> and </a:t>
            </a:r>
            <a:r>
              <a:rPr lang="en-US" altLang="ja-JP" sz="2000" b="1" dirty="0"/>
              <a:t>periodicity</a:t>
            </a: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1A632F7-6395-CB8B-98FD-1ADD6D94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244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1477E-D1A2-C3E4-77EB-30D060C94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4412A6-5642-ED25-B46A-E0D9866F71BD}"/>
              </a:ext>
            </a:extLst>
          </p:cNvPr>
          <p:cNvSpPr txBox="1">
            <a:spLocks/>
          </p:cNvSpPr>
          <p:nvPr/>
        </p:nvSpPr>
        <p:spPr>
          <a:xfrm>
            <a:off x="478604" y="426770"/>
            <a:ext cx="10515600" cy="652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dirty="0">
                <a:solidFill>
                  <a:schemeClr val="accent1">
                    <a:lumMod val="50000"/>
                  </a:schemeClr>
                </a:solidFill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実験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07B13050-1068-0B99-DCA0-8270924A87F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174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8105F9-6D2C-09DC-3A12-6DA8EBAB0487}"/>
              </a:ext>
            </a:extLst>
          </p:cNvPr>
          <p:cNvSpPr txBox="1">
            <a:spLocks/>
          </p:cNvSpPr>
          <p:nvPr/>
        </p:nvSpPr>
        <p:spPr>
          <a:xfrm>
            <a:off x="838200" y="1535012"/>
            <a:ext cx="10515600" cy="4555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ja-JP" altLang="en-US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ja-JP" sz="2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dataset</a:t>
            </a:r>
            <a:endParaRPr lang="en-US" altLang="ja-JP" sz="24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59EF94-8904-8C41-34E4-1EA95E964E47}"/>
              </a:ext>
            </a:extLst>
          </p:cNvPr>
          <p:cNvSpPr txBox="1"/>
          <p:nvPr/>
        </p:nvSpPr>
        <p:spPr>
          <a:xfrm>
            <a:off x="838200" y="2090338"/>
            <a:ext cx="9631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Full-body gait dataset of 138 healthy adults and 50 stroke survivors</a:t>
            </a:r>
          </a:p>
          <a:p>
            <a:r>
              <a:rPr lang="en-US" altLang="ja-JP" dirty="0"/>
              <a:t>Gait motion capture data from 138 healthy adults (aged 21–86) and 50 stroke survivors were used (multiple gait data per individual).</a:t>
            </a:r>
            <a:r>
              <a:rPr lang="en-US" altLang="ja-JP" dirty="0">
                <a:hlinkClick r:id="rId2"/>
              </a:rPr>
              <a:t>https://pmc.ncbi.nlm.nih.gov/articles/PMC10692332/</a:t>
            </a:r>
            <a:endParaRPr lang="en-US" altLang="ja-JP" dirty="0"/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EAE895-86F1-7347-BA80-5F908699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82" y="3732537"/>
            <a:ext cx="3588185" cy="241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CAED4A0-7F7D-E274-5C69-143783A04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68" y="3732536"/>
            <a:ext cx="3588187" cy="241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B081B8C7-B2B8-EF97-E413-88F3EA416284}"/>
              </a:ext>
            </a:extLst>
          </p:cNvPr>
          <p:cNvSpPr txBox="1">
            <a:spLocks/>
          </p:cNvSpPr>
          <p:nvPr/>
        </p:nvSpPr>
        <p:spPr>
          <a:xfrm>
            <a:off x="2842403" y="6355650"/>
            <a:ext cx="2213224" cy="363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600" dirty="0"/>
              <a:t>healthy</a:t>
            </a:r>
            <a:endParaRPr lang="en-US" altLang="ja-JP" sz="1600" dirty="0">
              <a:latin typeface="+mn-ea"/>
            </a:endParaRP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63CC64DB-6C82-3EC5-638B-E0ABE992FFD4}"/>
              </a:ext>
            </a:extLst>
          </p:cNvPr>
          <p:cNvSpPr txBox="1">
            <a:spLocks/>
          </p:cNvSpPr>
          <p:nvPr/>
        </p:nvSpPr>
        <p:spPr>
          <a:xfrm>
            <a:off x="7096049" y="6355650"/>
            <a:ext cx="2213224" cy="363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600" dirty="0"/>
              <a:t>stroke</a:t>
            </a:r>
            <a:endParaRPr lang="en-US" altLang="ja-JP" sz="1600" dirty="0">
              <a:latin typeface="+mn-ea"/>
            </a:endParaRP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7A09BFE6-36A2-9ABF-15E0-F16FB4E2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5526-28D1-45BC-8D8D-A51D883C43D3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1772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1396</Words>
  <Application>Microsoft Office PowerPoint</Application>
  <PresentationFormat>ワイド画面</PresentationFormat>
  <Paragraphs>302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33" baseType="lpstr">
      <vt:lpstr>BIZ UDPゴシック</vt:lpstr>
      <vt:lpstr>BIZ UDP明朝 Medium</vt:lpstr>
      <vt:lpstr>BIZ UDゴシック</vt:lpstr>
      <vt:lpstr>ＭＳ Ｐゴシック</vt:lpstr>
      <vt:lpstr>游ゴシック</vt:lpstr>
      <vt:lpstr>游ゴシック Light</vt:lpstr>
      <vt:lpstr>Arial</vt:lpstr>
      <vt:lpstr>Cambria Math</vt:lpstr>
      <vt:lpstr>Times New Roman</vt:lpstr>
      <vt:lpstr>Wingdings</vt:lpstr>
      <vt:lpstr>Office テーマ</vt:lpstr>
      <vt:lpstr>Human Motion Analysis Based on Temporal Variations of Shape Subspaces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コウタ ストウ</dc:creator>
  <cp:lastModifiedBy>コウタ ストウ</cp:lastModifiedBy>
  <cp:revision>189</cp:revision>
  <dcterms:created xsi:type="dcterms:W3CDTF">2025-09-24T00:37:01Z</dcterms:created>
  <dcterms:modified xsi:type="dcterms:W3CDTF">2025-09-30T08:56:15Z</dcterms:modified>
</cp:coreProperties>
</file>